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29"/>
  </p:notesMasterIdLst>
  <p:handoutMasterIdLst>
    <p:handoutMasterId r:id="rId30"/>
  </p:handoutMasterIdLst>
  <p:sldIdLst>
    <p:sldId id="277" r:id="rId2"/>
    <p:sldId id="256" r:id="rId3"/>
    <p:sldId id="284" r:id="rId4"/>
    <p:sldId id="290" r:id="rId5"/>
    <p:sldId id="257" r:id="rId6"/>
    <p:sldId id="280" r:id="rId7"/>
    <p:sldId id="281" r:id="rId8"/>
    <p:sldId id="258" r:id="rId9"/>
    <p:sldId id="285" r:id="rId10"/>
    <p:sldId id="286" r:id="rId11"/>
    <p:sldId id="282" r:id="rId12"/>
    <p:sldId id="259" r:id="rId13"/>
    <p:sldId id="262" r:id="rId14"/>
    <p:sldId id="287" r:id="rId15"/>
    <p:sldId id="288" r:id="rId16"/>
    <p:sldId id="283" r:id="rId17"/>
    <p:sldId id="260" r:id="rId18"/>
    <p:sldId id="265" r:id="rId19"/>
    <p:sldId id="269" r:id="rId20"/>
    <p:sldId id="291" r:id="rId21"/>
    <p:sldId id="270" r:id="rId22"/>
    <p:sldId id="289" r:id="rId23"/>
    <p:sldId id="279" r:id="rId24"/>
    <p:sldId id="273" r:id="rId25"/>
    <p:sldId id="271" r:id="rId26"/>
    <p:sldId id="292" r:id="rId27"/>
    <p:sldId id="293" r:id="rId28"/>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456BAD32-2974-4027-8463-E0A00A1D1D5D}" type="datetimeFigureOut">
              <a:rPr lang="en-GB" smtClean="0"/>
              <a:pPr/>
              <a:t>16/08/2014</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2B4E6E7B-9A85-4DC1-93A8-BB72922F350A}" type="slidenum">
              <a:rPr lang="en-GB" smtClean="0"/>
              <a:pPr/>
              <a:t>‹#›</a:t>
            </a:fld>
            <a:endParaRPr lang="en-GB"/>
          </a:p>
        </p:txBody>
      </p:sp>
    </p:spTree>
    <p:extLst>
      <p:ext uri="{BB962C8B-B14F-4D97-AF65-F5344CB8AC3E}">
        <p14:creationId xmlns:p14="http://schemas.microsoft.com/office/powerpoint/2010/main" val="17117974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8C3BDD21-75FD-4301-B19A-FB3E2862835E}" type="datetimeFigureOut">
              <a:rPr lang="en-GB" smtClean="0"/>
              <a:pPr/>
              <a:t>16/08/2014</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89997FD1-E5BC-47F1-A218-5FACCEDFD8D1}" type="slidenum">
              <a:rPr lang="en-GB" smtClean="0"/>
              <a:pPr/>
              <a:t>‹#›</a:t>
            </a:fld>
            <a:endParaRPr lang="en-GB"/>
          </a:p>
        </p:txBody>
      </p:sp>
    </p:spTree>
    <p:extLst>
      <p:ext uri="{BB962C8B-B14F-4D97-AF65-F5344CB8AC3E}">
        <p14:creationId xmlns:p14="http://schemas.microsoft.com/office/powerpoint/2010/main" val="23313233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9997FD1-E5BC-47F1-A218-5FACCEDFD8D1}" type="slidenum">
              <a:rPr lang="en-GB" smtClean="0"/>
              <a:pPr/>
              <a:t>21</a:t>
            </a:fld>
            <a:endParaRPr lang="en-GB"/>
          </a:p>
        </p:txBody>
      </p:sp>
    </p:spTree>
    <p:extLst>
      <p:ext uri="{BB962C8B-B14F-4D97-AF65-F5344CB8AC3E}">
        <p14:creationId xmlns:p14="http://schemas.microsoft.com/office/powerpoint/2010/main" val="1610326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89997FD1-E5BC-47F1-A218-5FACCEDFD8D1}" type="slidenum">
              <a:rPr lang="en-GB" smtClean="0"/>
              <a:pPr/>
              <a:t>24</a:t>
            </a:fld>
            <a:endParaRPr lang="en-GB"/>
          </a:p>
        </p:txBody>
      </p:sp>
    </p:spTree>
    <p:extLst>
      <p:ext uri="{BB962C8B-B14F-4D97-AF65-F5344CB8AC3E}">
        <p14:creationId xmlns:p14="http://schemas.microsoft.com/office/powerpoint/2010/main" val="78021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fld id="{EEDBADEC-9A17-4E01-BB0E-9C1615531471}" type="datetimeFigureOut">
              <a:rPr lang="en-GB" smtClean="0"/>
              <a:pPr/>
              <a:t>16/08/2014</a:t>
            </a:fld>
            <a:endParaRPr lang="en-GB"/>
          </a:p>
        </p:txBody>
      </p:sp>
      <p:sp>
        <p:nvSpPr>
          <p:cNvPr id="5" name="Footer Placeholder 4"/>
          <p:cNvSpPr>
            <a:spLocks noGrp="1"/>
          </p:cNvSpPr>
          <p:nvPr>
            <p:ph type="ftr" sz="quarter" idx="11"/>
          </p:nvPr>
        </p:nvSpPr>
        <p:spPr>
          <a:xfrm>
            <a:off x="3623733" y="6117336"/>
            <a:ext cx="3609438" cy="365125"/>
          </a:xfrm>
        </p:spPr>
        <p:txBody>
          <a:bodyPr/>
          <a:lstStyle/>
          <a:p>
            <a:endParaRPr lang="en-GB"/>
          </a:p>
        </p:txBody>
      </p:sp>
      <p:sp>
        <p:nvSpPr>
          <p:cNvPr id="6" name="Slide Number Placeholder 5"/>
          <p:cNvSpPr>
            <a:spLocks noGrp="1"/>
          </p:cNvSpPr>
          <p:nvPr>
            <p:ph type="sldNum" sz="quarter" idx="12"/>
          </p:nvPr>
        </p:nvSpPr>
        <p:spPr>
          <a:xfrm>
            <a:off x="8275320" y="6117336"/>
            <a:ext cx="411480" cy="365125"/>
          </a:xfrm>
        </p:spPr>
        <p:txBody>
          <a:bodyPr/>
          <a:lstStyle/>
          <a:p>
            <a:fld id="{CB8846E3-D1EE-4BEA-BB8C-8FED3C03A4CB}" type="slidenum">
              <a:rPr lang="en-GB" smtClean="0"/>
              <a:pPr/>
              <a:t>‹#›</a:t>
            </a:fld>
            <a:endParaRPr lang="en-GB"/>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xmlns="" w="9525">
                <a:solidFill>
                  <a:srgbClr val="000000"/>
                </a:solidFill>
                <a:round/>
                <a:headEnd/>
                <a:tailEnd/>
              </a14:hiddenLine>
            </a:ext>
          </a:extLst>
        </p:spPr>
      </p:sp>
    </p:spTree>
    <p:extLst>
      <p:ext uri="{BB962C8B-B14F-4D97-AF65-F5344CB8AC3E}">
        <p14:creationId xmlns:p14="http://schemas.microsoft.com/office/powerpoint/2010/main" val="600118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DBADEC-9A17-4E01-BB0E-9C1615531471}" type="datetimeFigureOut">
              <a:rPr lang="en-GB" smtClean="0"/>
              <a:pPr/>
              <a:t>16/08/2014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8846E3-D1EE-4BEA-BB8C-8FED3C03A4CB}" type="slidenum">
              <a:rPr lang="en-GB" smtClean="0"/>
              <a:pPr/>
              <a:t>‹#›</a:t>
            </a:fld>
            <a:endParaRPr lang="en-GB"/>
          </a:p>
        </p:txBody>
      </p:sp>
    </p:spTree>
    <p:extLst>
      <p:ext uri="{BB962C8B-B14F-4D97-AF65-F5344CB8AC3E}">
        <p14:creationId xmlns:p14="http://schemas.microsoft.com/office/powerpoint/2010/main" val="3889125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DBADEC-9A17-4E01-BB0E-9C1615531471}" type="datetimeFigureOut">
              <a:rPr lang="en-GB" smtClean="0"/>
              <a:pPr/>
              <a:t>16/08/2014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8846E3-D1EE-4BEA-BB8C-8FED3C03A4CB}" type="slidenum">
              <a:rPr lang="en-GB" smtClean="0"/>
              <a:pPr/>
              <a:t>‹#›</a:t>
            </a:fld>
            <a:endParaRPr lang="en-GB"/>
          </a:p>
        </p:txBody>
      </p:sp>
    </p:spTree>
    <p:extLst>
      <p:ext uri="{BB962C8B-B14F-4D97-AF65-F5344CB8AC3E}">
        <p14:creationId xmlns:p14="http://schemas.microsoft.com/office/powerpoint/2010/main" val="26046431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DBADEC-9A17-4E01-BB0E-9C1615531471}" type="datetimeFigureOut">
              <a:rPr lang="en-GB" smtClean="0"/>
              <a:pPr/>
              <a:t>16/08/2014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8846E3-D1EE-4BEA-BB8C-8FED3C03A4CB}" type="slidenum">
              <a:rPr lang="en-GB" smtClean="0"/>
              <a:pPr/>
              <a:t>‹#›</a:t>
            </a:fld>
            <a:endParaRPr lang="en-GB"/>
          </a:p>
        </p:txBody>
      </p:sp>
    </p:spTree>
    <p:extLst>
      <p:ext uri="{BB962C8B-B14F-4D97-AF65-F5344CB8AC3E}">
        <p14:creationId xmlns:p14="http://schemas.microsoft.com/office/powerpoint/2010/main" val="20138884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DBADEC-9A17-4E01-BB0E-9C1615531471}" type="datetimeFigureOut">
              <a:rPr lang="en-GB" smtClean="0"/>
              <a:pPr/>
              <a:t>16/08/2014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8846E3-D1EE-4BEA-BB8C-8FED3C03A4CB}" type="slidenum">
              <a:rPr lang="en-GB" smtClean="0"/>
              <a:pPr/>
              <a:t>‹#›</a:t>
            </a:fld>
            <a:endParaRPr lang="en-GB"/>
          </a:p>
        </p:txBody>
      </p:sp>
    </p:spTree>
    <p:extLst>
      <p:ext uri="{BB962C8B-B14F-4D97-AF65-F5344CB8AC3E}">
        <p14:creationId xmlns:p14="http://schemas.microsoft.com/office/powerpoint/2010/main" val="15729491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DBADEC-9A17-4E01-BB0E-9C1615531471}" type="datetimeFigureOut">
              <a:rPr lang="en-GB" smtClean="0"/>
              <a:pPr/>
              <a:t>16/08/2014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8846E3-D1EE-4BEA-BB8C-8FED3C03A4CB}" type="slidenum">
              <a:rPr lang="en-GB" smtClean="0"/>
              <a:pPr/>
              <a:t>‹#›</a:t>
            </a:fld>
            <a:endParaRPr lang="en-GB"/>
          </a:p>
        </p:txBody>
      </p:sp>
    </p:spTree>
    <p:extLst>
      <p:ext uri="{BB962C8B-B14F-4D97-AF65-F5344CB8AC3E}">
        <p14:creationId xmlns:p14="http://schemas.microsoft.com/office/powerpoint/2010/main" val="1640882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DBADEC-9A17-4E01-BB0E-9C1615531471}" type="datetimeFigureOut">
              <a:rPr lang="en-GB" smtClean="0"/>
              <a:pPr/>
              <a:t>16/08/2014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8846E3-D1EE-4BEA-BB8C-8FED3C03A4CB}" type="slidenum">
              <a:rPr lang="en-GB" smtClean="0"/>
              <a:pPr/>
              <a:t>‹#›</a:t>
            </a:fld>
            <a:endParaRPr lang="en-GB"/>
          </a:p>
        </p:txBody>
      </p:sp>
    </p:spTree>
    <p:extLst>
      <p:ext uri="{BB962C8B-B14F-4D97-AF65-F5344CB8AC3E}">
        <p14:creationId xmlns:p14="http://schemas.microsoft.com/office/powerpoint/2010/main" val="6050634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EDBADEC-9A17-4E01-BB0E-9C1615531471}" type="datetimeFigureOut">
              <a:rPr lang="en-GB" smtClean="0"/>
              <a:pPr/>
              <a:t>16/08/2014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8846E3-D1EE-4BEA-BB8C-8FED3C03A4CB}" type="slidenum">
              <a:rPr lang="en-GB" smtClean="0"/>
              <a:pPr/>
              <a:t>‹#›</a:t>
            </a:fld>
            <a:endParaRPr lang="en-GB"/>
          </a:p>
        </p:txBody>
      </p:sp>
    </p:spTree>
    <p:extLst>
      <p:ext uri="{BB962C8B-B14F-4D97-AF65-F5344CB8AC3E}">
        <p14:creationId xmlns:p14="http://schemas.microsoft.com/office/powerpoint/2010/main" val="14080886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EDBADEC-9A17-4E01-BB0E-9C1615531471}" type="datetimeFigureOut">
              <a:rPr lang="en-GB" smtClean="0"/>
              <a:pPr/>
              <a:t>16/08/2014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8846E3-D1EE-4BEA-BB8C-8FED3C03A4CB}" type="slidenum">
              <a:rPr lang="en-GB" smtClean="0"/>
              <a:pPr/>
              <a:t>‹#›</a:t>
            </a:fld>
            <a:endParaRPr lang="en-GB"/>
          </a:p>
        </p:txBody>
      </p:sp>
    </p:spTree>
    <p:extLst>
      <p:ext uri="{BB962C8B-B14F-4D97-AF65-F5344CB8AC3E}">
        <p14:creationId xmlns:p14="http://schemas.microsoft.com/office/powerpoint/2010/main" val="1240601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EEDBADEC-9A17-4E01-BB0E-9C1615531471}" type="datetimeFigureOut">
              <a:rPr lang="en-GB" smtClean="0"/>
              <a:pPr/>
              <a:t>16/08/2014</a:t>
            </a:fld>
            <a:endParaRPr lang="en-GB"/>
          </a:p>
        </p:txBody>
      </p:sp>
      <p:sp>
        <p:nvSpPr>
          <p:cNvPr id="5" name="Footer Placeholder 4"/>
          <p:cNvSpPr>
            <a:spLocks noGrp="1"/>
          </p:cNvSpPr>
          <p:nvPr>
            <p:ph type="ftr" sz="quarter" idx="11"/>
          </p:nvPr>
        </p:nvSpPr>
        <p:spPr>
          <a:xfrm>
            <a:off x="1972647" y="6108173"/>
            <a:ext cx="5314517" cy="365125"/>
          </a:xfrm>
        </p:spPr>
        <p:txBody>
          <a:bodyPr/>
          <a:lstStyle/>
          <a:p>
            <a:endParaRPr lang="en-GB"/>
          </a:p>
        </p:txBody>
      </p:sp>
      <p:sp>
        <p:nvSpPr>
          <p:cNvPr id="6" name="Slide Number Placeholder 5"/>
          <p:cNvSpPr>
            <a:spLocks noGrp="1"/>
          </p:cNvSpPr>
          <p:nvPr>
            <p:ph type="sldNum" sz="quarter" idx="12"/>
          </p:nvPr>
        </p:nvSpPr>
        <p:spPr>
          <a:xfrm>
            <a:off x="8258967" y="6108173"/>
            <a:ext cx="427833" cy="365125"/>
          </a:xfrm>
        </p:spPr>
        <p:txBody>
          <a:bodyPr/>
          <a:lstStyle/>
          <a:p>
            <a:fld id="{CB8846E3-D1EE-4BEA-BB8C-8FED3C03A4CB}" type="slidenum">
              <a:rPr lang="en-GB" smtClean="0"/>
              <a:pPr/>
              <a:t>‹#›</a:t>
            </a:fld>
            <a:endParaRPr lang="en-GB"/>
          </a:p>
        </p:txBody>
      </p:sp>
    </p:spTree>
    <p:extLst>
      <p:ext uri="{BB962C8B-B14F-4D97-AF65-F5344CB8AC3E}">
        <p14:creationId xmlns:p14="http://schemas.microsoft.com/office/powerpoint/2010/main" val="2169236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DBADEC-9A17-4E01-BB0E-9C1615531471}" type="datetimeFigureOut">
              <a:rPr lang="en-GB" smtClean="0"/>
              <a:pPr/>
              <a:t>16/08/2014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8273317" y="6116070"/>
            <a:ext cx="413483" cy="365125"/>
          </a:xfrm>
        </p:spPr>
        <p:txBody>
          <a:bodyPr/>
          <a:lstStyle/>
          <a:p>
            <a:fld id="{CB8846E3-D1EE-4BEA-BB8C-8FED3C03A4CB}" type="slidenum">
              <a:rPr lang="en-GB" smtClean="0"/>
              <a:pPr/>
              <a:t>‹#›</a:t>
            </a:fld>
            <a:endParaRPr lang="en-GB"/>
          </a:p>
        </p:txBody>
      </p:sp>
    </p:spTree>
    <p:extLst>
      <p:ext uri="{BB962C8B-B14F-4D97-AF65-F5344CB8AC3E}">
        <p14:creationId xmlns:p14="http://schemas.microsoft.com/office/powerpoint/2010/main" val="1250653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EDBADEC-9A17-4E01-BB0E-9C1615531471}" type="datetimeFigureOut">
              <a:rPr lang="en-GB" smtClean="0"/>
              <a:pPr/>
              <a:t>16/08/2014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8846E3-D1EE-4BEA-BB8C-8FED3C03A4CB}" type="slidenum">
              <a:rPr lang="en-GB" smtClean="0"/>
              <a:pPr/>
              <a:t>‹#›</a:t>
            </a:fld>
            <a:endParaRPr lang="en-GB"/>
          </a:p>
        </p:txBody>
      </p:sp>
    </p:spTree>
    <p:extLst>
      <p:ext uri="{BB962C8B-B14F-4D97-AF65-F5344CB8AC3E}">
        <p14:creationId xmlns:p14="http://schemas.microsoft.com/office/powerpoint/2010/main" val="1964442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EDBADEC-9A17-4E01-BB0E-9C1615531471}" type="datetimeFigureOut">
              <a:rPr lang="en-GB" smtClean="0"/>
              <a:pPr/>
              <a:t>16/08/2014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B8846E3-D1EE-4BEA-BB8C-8FED3C03A4CB}" type="slidenum">
              <a:rPr lang="en-GB" smtClean="0"/>
              <a:pPr/>
              <a:t>‹#›</a:t>
            </a:fld>
            <a:endParaRPr lang="en-GB"/>
          </a:p>
        </p:txBody>
      </p:sp>
    </p:spTree>
    <p:extLst>
      <p:ext uri="{BB962C8B-B14F-4D97-AF65-F5344CB8AC3E}">
        <p14:creationId xmlns:p14="http://schemas.microsoft.com/office/powerpoint/2010/main" val="700130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EDBADEC-9A17-4E01-BB0E-9C1615531471}" type="datetimeFigureOut">
              <a:rPr lang="en-GB" smtClean="0"/>
              <a:pPr/>
              <a:t>16/08/2014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B8846E3-D1EE-4BEA-BB8C-8FED3C03A4CB}" type="slidenum">
              <a:rPr lang="en-GB" smtClean="0"/>
              <a:pPr/>
              <a:t>‹#›</a:t>
            </a:fld>
            <a:endParaRPr lang="en-GB"/>
          </a:p>
        </p:txBody>
      </p:sp>
    </p:spTree>
    <p:extLst>
      <p:ext uri="{BB962C8B-B14F-4D97-AF65-F5344CB8AC3E}">
        <p14:creationId xmlns:p14="http://schemas.microsoft.com/office/powerpoint/2010/main" val="3880900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DBADEC-9A17-4E01-BB0E-9C1615531471}" type="datetimeFigureOut">
              <a:rPr lang="en-GB" smtClean="0"/>
              <a:pPr/>
              <a:t>16/08/2014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B8846E3-D1EE-4BEA-BB8C-8FED3C03A4CB}" type="slidenum">
              <a:rPr lang="en-GB" smtClean="0"/>
              <a:pPr/>
              <a:t>‹#›</a:t>
            </a:fld>
            <a:endParaRPr lang="en-GB"/>
          </a:p>
        </p:txBody>
      </p:sp>
    </p:spTree>
    <p:extLst>
      <p:ext uri="{BB962C8B-B14F-4D97-AF65-F5344CB8AC3E}">
        <p14:creationId xmlns:p14="http://schemas.microsoft.com/office/powerpoint/2010/main" val="820969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DBADEC-9A17-4E01-BB0E-9C1615531471}" type="datetimeFigureOut">
              <a:rPr lang="en-GB" smtClean="0"/>
              <a:pPr/>
              <a:t>16/08/2014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8846E3-D1EE-4BEA-BB8C-8FED3C03A4CB}" type="slidenum">
              <a:rPr lang="en-GB" smtClean="0"/>
              <a:pPr/>
              <a:t>‹#›</a:t>
            </a:fld>
            <a:endParaRPr lang="en-GB"/>
          </a:p>
        </p:txBody>
      </p:sp>
    </p:spTree>
    <p:extLst>
      <p:ext uri="{BB962C8B-B14F-4D97-AF65-F5344CB8AC3E}">
        <p14:creationId xmlns:p14="http://schemas.microsoft.com/office/powerpoint/2010/main" val="516209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DBADEC-9A17-4E01-BB0E-9C1615531471}" type="datetimeFigureOut">
              <a:rPr lang="en-GB" smtClean="0"/>
              <a:pPr/>
              <a:t>16/08/2014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8846E3-D1EE-4BEA-BB8C-8FED3C03A4CB}" type="slidenum">
              <a:rPr lang="en-GB" smtClean="0"/>
              <a:pPr/>
              <a:t>‹#›</a:t>
            </a:fld>
            <a:endParaRPr lang="en-GB"/>
          </a:p>
        </p:txBody>
      </p:sp>
    </p:spTree>
    <p:extLst>
      <p:ext uri="{BB962C8B-B14F-4D97-AF65-F5344CB8AC3E}">
        <p14:creationId xmlns:p14="http://schemas.microsoft.com/office/powerpoint/2010/main" val="393793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EDBADEC-9A17-4E01-BB0E-9C1615531471}" type="datetimeFigureOut">
              <a:rPr lang="en-GB" smtClean="0"/>
              <a:pPr/>
              <a:t>16/08/2014</a:t>
            </a:fld>
            <a:endParaRPr lang="en-GB"/>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B8846E3-D1EE-4BEA-BB8C-8FED3C03A4CB}" type="slidenum">
              <a:rPr lang="en-GB" smtClean="0"/>
              <a:pPr/>
              <a:t>‹#›</a:t>
            </a:fld>
            <a:endParaRPr lang="en-GB"/>
          </a:p>
        </p:txBody>
      </p:sp>
    </p:spTree>
    <p:extLst>
      <p:ext uri="{BB962C8B-B14F-4D97-AF65-F5344CB8AC3E}">
        <p14:creationId xmlns:p14="http://schemas.microsoft.com/office/powerpoint/2010/main" val="193692992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descr="KEY 2 O.jpg"/>
          <p:cNvPicPr>
            <a:picLocks noChangeAspect="1"/>
          </p:cNvPicPr>
          <p:nvPr/>
        </p:nvPicPr>
        <p:blipFill>
          <a:blip r:embed="rId2" cstate="print"/>
          <a:stretch>
            <a:fillRect/>
          </a:stretch>
        </p:blipFill>
        <p:spPr>
          <a:xfrm>
            <a:off x="36512" y="-6141"/>
            <a:ext cx="9144000" cy="6891525"/>
          </a:xfrm>
          <a:prstGeom prst="rect">
            <a:avLst/>
          </a:prstGeom>
        </p:spPr>
      </p:pic>
      <p:sp>
        <p:nvSpPr>
          <p:cNvPr id="5" name="TextBox 4"/>
          <p:cNvSpPr txBox="1"/>
          <p:nvPr/>
        </p:nvSpPr>
        <p:spPr>
          <a:xfrm>
            <a:off x="323528" y="302359"/>
            <a:ext cx="6336704"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2800" b="1" dirty="0" smtClean="0"/>
              <a:t>“The heavens are telling the glory of God;                         </a:t>
            </a:r>
            <a:r>
              <a:rPr lang="en-GB" sz="2800" dirty="0" smtClean="0"/>
              <a:t>(Psalm 19.1a)</a:t>
            </a:r>
          </a:p>
        </p:txBody>
      </p:sp>
      <p:sp>
        <p:nvSpPr>
          <p:cNvPr id="6" name="TextBox 5"/>
          <p:cNvSpPr txBox="1"/>
          <p:nvPr/>
        </p:nvSpPr>
        <p:spPr>
          <a:xfrm>
            <a:off x="2051720" y="2924944"/>
            <a:ext cx="5832648" cy="144655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4800" b="1" dirty="0" smtClean="0"/>
              <a:t>Church Growth</a:t>
            </a:r>
          </a:p>
          <a:p>
            <a:r>
              <a:rPr lang="en-GB" sz="4000" b="1" dirty="0"/>
              <a:t> </a:t>
            </a:r>
            <a:r>
              <a:rPr lang="en-GB" sz="4000" b="1" dirty="0" smtClean="0"/>
              <a:t>           Holiday Forum 2014</a:t>
            </a:r>
            <a:endParaRPr lang="en-GB" sz="4000" dirty="0" smtClean="0"/>
          </a:p>
        </p:txBody>
      </p:sp>
      <p:sp>
        <p:nvSpPr>
          <p:cNvPr id="7" name="TextBox 6"/>
          <p:cNvSpPr txBox="1"/>
          <p:nvPr/>
        </p:nvSpPr>
        <p:spPr>
          <a:xfrm>
            <a:off x="7452320" y="6192887"/>
            <a:ext cx="1548172" cy="461665"/>
          </a:xfrm>
          <a:prstGeom prst="rect">
            <a:avLst/>
          </a:prstGeom>
          <a:solidFill>
            <a:schemeClr val="accent6">
              <a:lumMod val="60000"/>
              <a:lumOff val="40000"/>
            </a:schemeClr>
          </a:solidFill>
          <a:ln>
            <a:solidFill>
              <a:schemeClr val="bg1"/>
            </a:solidFill>
          </a:ln>
          <a:effectLst>
            <a:outerShdw blurRad="50800" dist="38100" dir="8100000" algn="tr" rotWithShape="0">
              <a:prstClr val="black">
                <a:alpha val="40000"/>
              </a:prstClr>
            </a:outerShdw>
          </a:effectLst>
        </p:spPr>
        <p:txBody>
          <a:bodyPr wrap="square" rtlCol="0">
            <a:spAutoFit/>
          </a:bodyPr>
          <a:lstStyle/>
          <a:p>
            <a:r>
              <a:rPr lang="en-GB" sz="2400" dirty="0" smtClean="0">
                <a:solidFill>
                  <a:schemeClr val="bg1"/>
                </a:solidFill>
              </a:rPr>
              <a:t>Session 1</a:t>
            </a:r>
            <a:endParaRPr lang="en-GB" sz="24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Biblical models of Church Growth</a:t>
            </a:r>
            <a:endParaRPr lang="en-GB" dirty="0"/>
          </a:p>
        </p:txBody>
      </p:sp>
      <p:sp>
        <p:nvSpPr>
          <p:cNvPr id="3" name="Content Placeholder 2"/>
          <p:cNvSpPr>
            <a:spLocks noGrp="1"/>
          </p:cNvSpPr>
          <p:nvPr>
            <p:ph idx="1"/>
          </p:nvPr>
        </p:nvSpPr>
        <p:spPr/>
        <p:txBody>
          <a:bodyPr>
            <a:normAutofit/>
          </a:bodyPr>
          <a:lstStyle/>
          <a:p>
            <a:r>
              <a:rPr lang="en-GB" sz="6000" dirty="0" smtClean="0"/>
              <a:t>1Corinthians 3: 4-13a</a:t>
            </a:r>
            <a:endParaRPr lang="en-GB" sz="6000" dirty="0"/>
          </a:p>
        </p:txBody>
      </p:sp>
    </p:spTree>
    <p:extLst>
      <p:ext uri="{BB962C8B-B14F-4D97-AF65-F5344CB8AC3E}">
        <p14:creationId xmlns:p14="http://schemas.microsoft.com/office/powerpoint/2010/main" val="17743213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wheat.jpg"/>
          <p:cNvPicPr>
            <a:picLocks noGrp="1" noChangeAspect="1"/>
          </p:cNvPicPr>
          <p:nvPr>
            <p:ph idx="1"/>
          </p:nvPr>
        </p:nvPicPr>
        <p:blipFill>
          <a:blip r:embed="rId2" cstate="print"/>
          <a:stretch>
            <a:fillRect/>
          </a:stretch>
        </p:blipFill>
        <p:spPr>
          <a:xfrm>
            <a:off x="0" y="-99392"/>
            <a:ext cx="9653858" cy="6858000"/>
          </a:xfrm>
        </p:spPr>
      </p:pic>
      <p:sp>
        <p:nvSpPr>
          <p:cNvPr id="5" name="TextBox 4"/>
          <p:cNvSpPr txBox="1"/>
          <p:nvPr/>
        </p:nvSpPr>
        <p:spPr>
          <a:xfrm>
            <a:off x="755576" y="457201"/>
            <a:ext cx="6012160"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4800" b="1" dirty="0" smtClean="0"/>
              <a:t>Verse 6: I planted… </a:t>
            </a:r>
            <a:endParaRPr lang="en-GB" sz="4800" b="1" dirty="0"/>
          </a:p>
        </p:txBody>
      </p:sp>
    </p:spTree>
    <p:extLst>
      <p:ext uri="{BB962C8B-B14F-4D97-AF65-F5344CB8AC3E}">
        <p14:creationId xmlns:p14="http://schemas.microsoft.com/office/powerpoint/2010/main" val="7687689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4" name="Content Placeholder 3" descr="Ps 104 A.jpg"/>
          <p:cNvPicPr>
            <a:picLocks noGrp="1" noChangeAspect="1"/>
          </p:cNvPicPr>
          <p:nvPr>
            <p:ph idx="1"/>
          </p:nvPr>
        </p:nvPicPr>
        <p:blipFill>
          <a:blip r:embed="rId2" cstate="print"/>
          <a:stretch>
            <a:fillRect/>
          </a:stretch>
        </p:blipFill>
        <p:spPr>
          <a:xfrm>
            <a:off x="0" y="1700809"/>
            <a:ext cx="9127773" cy="5157192"/>
          </a:xfrm>
        </p:spPr>
      </p:pic>
      <p:sp>
        <p:nvSpPr>
          <p:cNvPr id="6" name="TextBox 5"/>
          <p:cNvSpPr txBox="1"/>
          <p:nvPr/>
        </p:nvSpPr>
        <p:spPr>
          <a:xfrm>
            <a:off x="2195736" y="0"/>
            <a:ext cx="6948264" cy="163121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endParaRPr lang="en-GB" sz="2800" b="1" dirty="0" smtClean="0">
              <a:solidFill>
                <a:schemeClr val="accent3">
                  <a:lumMod val="50000"/>
                </a:schemeClr>
              </a:solidFill>
            </a:endParaRPr>
          </a:p>
          <a:p>
            <a:endParaRPr lang="en-GB" sz="2800" b="1" dirty="0">
              <a:solidFill>
                <a:schemeClr val="accent3">
                  <a:lumMod val="50000"/>
                </a:schemeClr>
              </a:solidFill>
            </a:endParaRPr>
          </a:p>
          <a:p>
            <a:r>
              <a:rPr lang="en-GB" sz="4400" dirty="0" err="1" smtClean="0"/>
              <a:t>Apollos</a:t>
            </a:r>
            <a:r>
              <a:rPr lang="en-GB" sz="4400" dirty="0" smtClean="0"/>
              <a:t> watered the plant…</a:t>
            </a:r>
            <a:endParaRPr lang="en-GB" sz="4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4" name="Content Placeholder 3" descr="Ps 104 C.jpg"/>
          <p:cNvPicPr>
            <a:picLocks noGrp="1" noChangeAspect="1"/>
          </p:cNvPicPr>
          <p:nvPr>
            <p:ph idx="1"/>
          </p:nvPr>
        </p:nvPicPr>
        <p:blipFill>
          <a:blip r:embed="rId2" cstate="print"/>
          <a:stretch>
            <a:fillRect/>
          </a:stretch>
        </p:blipFill>
        <p:spPr>
          <a:xfrm>
            <a:off x="-1" y="-1"/>
            <a:ext cx="8172401" cy="6129301"/>
          </a:xfrm>
        </p:spPr>
      </p:pic>
      <p:sp>
        <p:nvSpPr>
          <p:cNvPr id="5" name="TextBox 4"/>
          <p:cNvSpPr txBox="1"/>
          <p:nvPr/>
        </p:nvSpPr>
        <p:spPr>
          <a:xfrm>
            <a:off x="1547664" y="4725144"/>
            <a:ext cx="5472608" cy="95410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2800" b="1" dirty="0" smtClean="0">
                <a:solidFill>
                  <a:schemeClr val="tx1"/>
                </a:solidFill>
              </a:rPr>
              <a:t>But it was God who made the plant grow..</a:t>
            </a:r>
            <a:endParaRPr lang="en-GB" sz="2800" b="1" dirty="0">
              <a:solidFill>
                <a:schemeClr val="tx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Growing the church…</a:t>
            </a:r>
            <a:endParaRPr lang="en-GB" dirty="0"/>
          </a:p>
        </p:txBody>
      </p:sp>
      <p:sp>
        <p:nvSpPr>
          <p:cNvPr id="3" name="Content Placeholder 2"/>
          <p:cNvSpPr>
            <a:spLocks noGrp="1"/>
          </p:cNvSpPr>
          <p:nvPr>
            <p:ph idx="1"/>
          </p:nvPr>
        </p:nvSpPr>
        <p:spPr/>
        <p:txBody>
          <a:bodyPr>
            <a:normAutofit/>
          </a:bodyPr>
          <a:lstStyle/>
          <a:p>
            <a:r>
              <a:rPr lang="en-GB" sz="3600" dirty="0" smtClean="0"/>
              <a:t>Requires ‘working together’</a:t>
            </a:r>
          </a:p>
          <a:p>
            <a:r>
              <a:rPr lang="en-GB" sz="3600" dirty="0" smtClean="0"/>
              <a:t>Requires ‘vision’</a:t>
            </a:r>
          </a:p>
          <a:p>
            <a:r>
              <a:rPr lang="en-GB" sz="3600" dirty="0" smtClean="0"/>
              <a:t>Requires ‘prioritising growth’</a:t>
            </a:r>
          </a:p>
          <a:p>
            <a:r>
              <a:rPr lang="en-GB" sz="3600" dirty="0" smtClean="0"/>
              <a:t>Requires ‘nurturing of disciples’</a:t>
            </a:r>
            <a:endParaRPr lang="en-GB" sz="3600" dirty="0"/>
          </a:p>
        </p:txBody>
      </p:sp>
      <p:pic>
        <p:nvPicPr>
          <p:cNvPr id="1026" name="Picture 2" descr="http://www.torchleader.com/tl/church-planting-logo-902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328" y="2852936"/>
            <a:ext cx="3720379" cy="3694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72689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Paul’s example</a:t>
            </a:r>
            <a:endParaRPr lang="en-GB" dirty="0"/>
          </a:p>
        </p:txBody>
      </p:sp>
      <p:sp>
        <p:nvSpPr>
          <p:cNvPr id="3" name="Content Placeholder 2"/>
          <p:cNvSpPr>
            <a:spLocks noGrp="1"/>
          </p:cNvSpPr>
          <p:nvPr>
            <p:ph idx="1"/>
          </p:nvPr>
        </p:nvSpPr>
        <p:spPr/>
        <p:txBody>
          <a:bodyPr>
            <a:normAutofit/>
          </a:bodyPr>
          <a:lstStyle/>
          <a:p>
            <a:r>
              <a:rPr lang="en-GB" sz="2800" dirty="0" smtClean="0"/>
              <a:t>Paul not only established new worshipping communities</a:t>
            </a:r>
          </a:p>
          <a:p>
            <a:r>
              <a:rPr lang="en-GB" sz="2800" dirty="0" smtClean="0"/>
              <a:t>He also kept in touch by letter</a:t>
            </a:r>
          </a:p>
          <a:p>
            <a:r>
              <a:rPr lang="en-GB" sz="2800" dirty="0" smtClean="0"/>
              <a:t>He visited to see how they were getting on</a:t>
            </a:r>
          </a:p>
          <a:p>
            <a:r>
              <a:rPr lang="en-GB" sz="2800" dirty="0" smtClean="0"/>
              <a:t>He wrote to offer advice and support</a:t>
            </a:r>
            <a:endParaRPr lang="en-GB" sz="2800" dirty="0"/>
          </a:p>
        </p:txBody>
      </p:sp>
    </p:spTree>
    <p:extLst>
      <p:ext uri="{BB962C8B-B14F-4D97-AF65-F5344CB8AC3E}">
        <p14:creationId xmlns:p14="http://schemas.microsoft.com/office/powerpoint/2010/main" val="34256028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hurchgrowthresearch.org.uk/php/thumbimage.php?img=/UserFiles/Image/Stock_Photos/Summary_Report.JPG&amp;size=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965223">
            <a:off x="5440822" y="1880481"/>
            <a:ext cx="3253276" cy="462688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403648" y="548680"/>
            <a:ext cx="6552728" cy="1152128"/>
          </a:xfrm>
        </p:spPr>
        <p:txBody>
          <a:bodyPr>
            <a:normAutofit fontScale="90000"/>
          </a:bodyPr>
          <a:lstStyle/>
          <a:p>
            <a:r>
              <a:rPr lang="en-GB" sz="6600" dirty="0" smtClean="0">
                <a:latin typeface="Calibri" panose="020F0502020204030204" pitchFamily="34" charset="0"/>
                <a:ea typeface="Batang" panose="02030600000101010101" pitchFamily="18" charset="-127"/>
              </a:rPr>
              <a:t>REPORT OF THE DAY</a:t>
            </a:r>
            <a:endParaRPr lang="en-GB" sz="6600" dirty="0">
              <a:latin typeface="Calibri" panose="020F0502020204030204" pitchFamily="34" charset="0"/>
              <a:ea typeface="Batang" panose="02030600000101010101" pitchFamily="18" charset="-127"/>
            </a:endParaRPr>
          </a:p>
        </p:txBody>
      </p:sp>
      <p:sp>
        <p:nvSpPr>
          <p:cNvPr id="3" name="Subtitle 2"/>
          <p:cNvSpPr>
            <a:spLocks noGrp="1"/>
          </p:cNvSpPr>
          <p:nvPr>
            <p:ph type="subTitle" idx="1"/>
          </p:nvPr>
        </p:nvSpPr>
        <p:spPr>
          <a:xfrm>
            <a:off x="1043608" y="2780928"/>
            <a:ext cx="4335388" cy="2607972"/>
          </a:xfrm>
        </p:spPr>
        <p:txBody>
          <a:bodyPr>
            <a:noAutofit/>
          </a:bodyPr>
          <a:lstStyle/>
          <a:p>
            <a:r>
              <a:rPr lang="en-GB" sz="2400" b="1" dirty="0">
                <a:latin typeface="Calibri" panose="020F0502020204030204" pitchFamily="34" charset="0"/>
              </a:rPr>
              <a:t>From Anecdote to Evidence</a:t>
            </a:r>
          </a:p>
          <a:p>
            <a:r>
              <a:rPr lang="en-GB" sz="2400" dirty="0">
                <a:latin typeface="Calibri" panose="020F0502020204030204" pitchFamily="34" charset="0"/>
              </a:rPr>
              <a:t>Church Growth Research Project </a:t>
            </a:r>
          </a:p>
          <a:p>
            <a:r>
              <a:rPr lang="en-GB" sz="2400" dirty="0">
                <a:latin typeface="Calibri" panose="020F0502020204030204" pitchFamily="34" charset="0"/>
              </a:rPr>
              <a:t>The Church of England</a:t>
            </a:r>
          </a:p>
        </p:txBody>
      </p:sp>
    </p:spTree>
    <p:extLst>
      <p:ext uri="{BB962C8B-B14F-4D97-AF65-F5344CB8AC3E}">
        <p14:creationId xmlns:p14="http://schemas.microsoft.com/office/powerpoint/2010/main" val="24255230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extBox 1"/>
          <p:cNvSpPr txBox="1"/>
          <p:nvPr/>
        </p:nvSpPr>
        <p:spPr>
          <a:xfrm>
            <a:off x="1763688" y="1268760"/>
            <a:ext cx="3312368" cy="3539430"/>
          </a:xfrm>
          <a:prstGeom prst="rect">
            <a:avLst/>
          </a:prstGeom>
          <a:noFill/>
        </p:spPr>
        <p:txBody>
          <a:bodyPr wrap="square" rtlCol="0">
            <a:spAutoFit/>
          </a:bodyPr>
          <a:lstStyle/>
          <a:p>
            <a:r>
              <a:rPr lang="en-GB" sz="3200" dirty="0" smtClean="0"/>
              <a:t>During the week we’ll keep returning to the key findings of this report which is available as a free download.</a:t>
            </a:r>
            <a:endParaRPr lang="en-GB" sz="3200" dirty="0"/>
          </a:p>
        </p:txBody>
      </p:sp>
      <p:pic>
        <p:nvPicPr>
          <p:cNvPr id="3" name="Picture 2" descr="http://www.churchgrowthresearch.org.uk/php/thumbimage.php?img=/UserFiles/Image/Stock_Photos/Summary_Report.JPG&amp;size=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965223">
            <a:off x="4814960" y="1086672"/>
            <a:ext cx="4209305" cy="598656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descr="KEY 2 O.jpg"/>
          <p:cNvPicPr>
            <a:picLocks noChangeAspect="1"/>
          </p:cNvPicPr>
          <p:nvPr/>
        </p:nvPicPr>
        <p:blipFill>
          <a:blip r:embed="rId2" cstate="print"/>
          <a:stretch>
            <a:fillRect/>
          </a:stretch>
        </p:blipFill>
        <p:spPr>
          <a:xfrm>
            <a:off x="0" y="-33525"/>
            <a:ext cx="9144000" cy="6891525"/>
          </a:xfrm>
          <a:prstGeom prst="rect">
            <a:avLst/>
          </a:prstGeom>
        </p:spPr>
      </p:pic>
      <p:sp>
        <p:nvSpPr>
          <p:cNvPr id="5" name="TextBox 4"/>
          <p:cNvSpPr txBox="1"/>
          <p:nvPr/>
        </p:nvSpPr>
        <p:spPr>
          <a:xfrm>
            <a:off x="387740" y="4227208"/>
            <a:ext cx="3888432" cy="2246769"/>
          </a:xfrm>
          <a:prstGeom prst="rect">
            <a:avLst/>
          </a:prstGeom>
          <a:solidFill>
            <a:schemeClr val="tx1"/>
          </a:solidFill>
        </p:spPr>
        <p:txBody>
          <a:bodyPr wrap="square" rtlCol="0">
            <a:spAutoFit/>
          </a:bodyPr>
          <a:lstStyle/>
          <a:p>
            <a:r>
              <a:rPr lang="en-GB" sz="2800" dirty="0" smtClean="0">
                <a:solidFill>
                  <a:schemeClr val="bg1"/>
                </a:solidFill>
              </a:rPr>
              <a:t>Can you think of a church which has experienced growth? What do you perceive as the reasons for that growth?</a:t>
            </a:r>
            <a:endParaRPr lang="en-GB" sz="2800" dirty="0">
              <a:solidFill>
                <a:schemeClr val="bg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14 01 08 R.jpg"/>
          <p:cNvPicPr>
            <a:picLocks noGrp="1" noChangeAspect="1"/>
          </p:cNvPicPr>
          <p:nvPr>
            <p:ph idx="1"/>
          </p:nvPr>
        </p:nvPicPr>
        <p:blipFill>
          <a:blip r:embed="rId2" cstate="print"/>
          <a:stretch>
            <a:fillRect/>
          </a:stretch>
        </p:blipFill>
        <p:spPr>
          <a:xfrm>
            <a:off x="0" y="0"/>
            <a:ext cx="9144000" cy="6858000"/>
          </a:xfrm>
        </p:spPr>
      </p:pic>
      <p:sp>
        <p:nvSpPr>
          <p:cNvPr id="7" name="TextBox 6"/>
          <p:cNvSpPr txBox="1"/>
          <p:nvPr/>
        </p:nvSpPr>
        <p:spPr>
          <a:xfrm>
            <a:off x="323528" y="5042118"/>
            <a:ext cx="5112568" cy="181588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GB" sz="2800" dirty="0" smtClean="0">
                <a:solidFill>
                  <a:schemeClr val="accent3">
                    <a:lumMod val="50000"/>
                  </a:schemeClr>
                </a:solidFill>
              </a:rPr>
              <a:t>Some creatures have very different life-cycles. I wonder what the life cycle of a church looks like? </a:t>
            </a:r>
            <a:endParaRPr lang="en-GB" sz="2800" dirty="0">
              <a:solidFill>
                <a:schemeClr val="accent3">
                  <a:lumMod val="50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descr="KEY 2 O.jpg"/>
          <p:cNvPicPr>
            <a:picLocks noChangeAspect="1"/>
          </p:cNvPicPr>
          <p:nvPr/>
        </p:nvPicPr>
        <p:blipFill>
          <a:blip r:embed="rId2" cstate="print"/>
          <a:stretch>
            <a:fillRect/>
          </a:stretch>
        </p:blipFill>
        <p:spPr>
          <a:xfrm>
            <a:off x="0" y="-33525"/>
            <a:ext cx="9144000" cy="6891525"/>
          </a:xfrm>
          <a:prstGeom prst="rect">
            <a:avLst/>
          </a:prstGeom>
        </p:spPr>
      </p:pic>
      <p:sp>
        <p:nvSpPr>
          <p:cNvPr id="5" name="TextBox 4"/>
          <p:cNvSpPr txBox="1"/>
          <p:nvPr/>
        </p:nvSpPr>
        <p:spPr>
          <a:xfrm>
            <a:off x="323528" y="302359"/>
            <a:ext cx="2232248"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2800" b="1" dirty="0" smtClean="0"/>
              <a:t>Introductions</a:t>
            </a:r>
            <a:endParaRPr lang="en-GB" sz="2800" dirty="0" smtClean="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2" y="914401"/>
            <a:ext cx="9144000" cy="6056416"/>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www.weblogcartoons.com/cc/mypew-downloads/church-seating.gif"/>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11293" y="-234"/>
            <a:ext cx="8323472" cy="6858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32022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pic>
        <p:nvPicPr>
          <p:cNvPr id="1028" name="Picture 4" descr="aquar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829"/>
            <a:ext cx="9345584" cy="427226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0" y="4293096"/>
            <a:ext cx="9144000" cy="2585323"/>
          </a:xfrm>
          <a:prstGeom prst="rect">
            <a:avLst/>
          </a:prstGeom>
          <a:solidFill>
            <a:schemeClr val="accent4">
              <a:lumMod val="60000"/>
              <a:lumOff val="40000"/>
            </a:schemeClr>
          </a:solidFill>
        </p:spPr>
        <p:txBody>
          <a:bodyPr wrap="square" rtlCol="0">
            <a:spAutoFit/>
          </a:bodyPr>
          <a:lstStyle/>
          <a:p>
            <a:r>
              <a:rPr lang="en-GB" sz="5400" dirty="0" smtClean="0"/>
              <a:t>Are we </a:t>
            </a:r>
            <a:r>
              <a:rPr lang="en-GB" sz="5400" i="1" dirty="0" smtClean="0"/>
              <a:t>keepers</a:t>
            </a:r>
            <a:r>
              <a:rPr lang="en-GB" sz="5400" dirty="0" smtClean="0"/>
              <a:t> of the aquarium </a:t>
            </a:r>
          </a:p>
          <a:p>
            <a:r>
              <a:rPr lang="en-GB" sz="5400" dirty="0" smtClean="0"/>
              <a:t>or </a:t>
            </a:r>
            <a:r>
              <a:rPr lang="en-GB" sz="5400" i="1" dirty="0" smtClean="0"/>
              <a:t>fishers</a:t>
            </a:r>
            <a:r>
              <a:rPr lang="en-GB" sz="5400" dirty="0" smtClean="0"/>
              <a:t> of people?</a:t>
            </a:r>
          </a:p>
          <a:p>
            <a:endParaRPr lang="en-GB" sz="5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Keepers of the aquarium?</a:t>
            </a:r>
            <a:endParaRPr lang="en-GB" dirty="0"/>
          </a:p>
        </p:txBody>
      </p:sp>
      <p:sp>
        <p:nvSpPr>
          <p:cNvPr id="3" name="Content Placeholder 2"/>
          <p:cNvSpPr>
            <a:spLocks noGrp="1"/>
          </p:cNvSpPr>
          <p:nvPr>
            <p:ph idx="1"/>
          </p:nvPr>
        </p:nvSpPr>
        <p:spPr/>
        <p:txBody>
          <a:bodyPr>
            <a:normAutofit/>
          </a:bodyPr>
          <a:lstStyle/>
          <a:p>
            <a:r>
              <a:rPr lang="en-GB" sz="4400" dirty="0" smtClean="0"/>
              <a:t>Does your church focus more on the people already </a:t>
            </a:r>
            <a:r>
              <a:rPr lang="en-GB" sz="4400" b="1" i="1" dirty="0" smtClean="0"/>
              <a:t>in</a:t>
            </a:r>
            <a:r>
              <a:rPr lang="en-GB" sz="4400" dirty="0" smtClean="0"/>
              <a:t> </a:t>
            </a:r>
            <a:r>
              <a:rPr lang="en-GB" sz="4400" b="1" i="1" dirty="0" smtClean="0"/>
              <a:t>the church</a:t>
            </a:r>
            <a:r>
              <a:rPr lang="en-GB" sz="4400" dirty="0" smtClean="0"/>
              <a:t> than on those who are not yet </a:t>
            </a:r>
            <a:r>
              <a:rPr lang="en-GB" sz="4400" b="1" i="1" dirty="0" smtClean="0"/>
              <a:t>in the church</a:t>
            </a:r>
            <a:r>
              <a:rPr lang="en-GB" sz="4400" dirty="0" smtClean="0"/>
              <a:t>?</a:t>
            </a:r>
            <a:endParaRPr lang="en-GB" sz="4400" dirty="0"/>
          </a:p>
        </p:txBody>
      </p:sp>
    </p:spTree>
    <p:extLst>
      <p:ext uri="{BB962C8B-B14F-4D97-AF65-F5344CB8AC3E}">
        <p14:creationId xmlns:p14="http://schemas.microsoft.com/office/powerpoint/2010/main" val="41867921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70000">
              <a:schemeClr val="dk1">
                <a:tint val="50000"/>
                <a:satMod val="300000"/>
              </a:schemeClr>
            </a:gs>
            <a:gs pos="35000">
              <a:schemeClr val="dk1">
                <a:tint val="37000"/>
                <a:satMod val="300000"/>
              </a:schemeClr>
            </a:gs>
            <a:gs pos="100000">
              <a:schemeClr val="dk1">
                <a:tint val="15000"/>
                <a:satMod val="350000"/>
              </a:schemeClr>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5576" y="0"/>
            <a:ext cx="8229600" cy="6583362"/>
          </a:xfrm>
          <a:gradFill>
            <a:gsLst>
              <a:gs pos="0">
                <a:schemeClr val="dk1">
                  <a:tint val="50000"/>
                  <a:satMod val="300000"/>
                </a:schemeClr>
              </a:gs>
              <a:gs pos="35000">
                <a:schemeClr val="dk1">
                  <a:tint val="37000"/>
                  <a:satMod val="300000"/>
                </a:schemeClr>
              </a:gs>
              <a:gs pos="100000">
                <a:schemeClr val="dk1">
                  <a:tint val="15000"/>
                  <a:satMod val="350000"/>
                </a:schemeClr>
              </a:gs>
            </a:gsLst>
            <a:lin ang="16200000" scaled="1"/>
          </a:gradFill>
        </p:spPr>
        <p:txBody>
          <a:bodyPr>
            <a:normAutofit/>
          </a:bodyPr>
          <a:lstStyle/>
          <a:p>
            <a:r>
              <a:rPr lang="en-GB" dirty="0" smtClean="0"/>
              <a:t>Think of your congregation, how many activities are aimed at people already in the church?</a:t>
            </a:r>
            <a:br>
              <a:rPr lang="en-GB" dirty="0" smtClean="0"/>
            </a:br>
            <a:r>
              <a:rPr lang="en-GB" dirty="0"/>
              <a:t/>
            </a:r>
            <a:br>
              <a:rPr lang="en-GB" dirty="0"/>
            </a:br>
            <a:r>
              <a:rPr lang="en-GB" dirty="0" smtClean="0"/>
              <a:t>How many activities are aimed at people beyond the church community?</a:t>
            </a:r>
            <a:br>
              <a:rPr lang="en-GB" dirty="0" smtClean="0"/>
            </a:br>
            <a:r>
              <a:rPr lang="en-GB" dirty="0"/>
              <a:t/>
            </a:r>
            <a:br>
              <a:rPr lang="en-GB" dirty="0"/>
            </a:br>
            <a:r>
              <a:rPr lang="en-GB" dirty="0" smtClean="0"/>
              <a:t>And how many ‘bridging activities’ help the two communities to interact?</a:t>
            </a:r>
            <a:endParaRPr lang="en-GB" dirty="0"/>
          </a:p>
        </p:txBody>
      </p:sp>
    </p:spTree>
    <p:extLst>
      <p:ext uri="{BB962C8B-B14F-4D97-AF65-F5344CB8AC3E}">
        <p14:creationId xmlns:p14="http://schemas.microsoft.com/office/powerpoint/2010/main" val="26460418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82133" y="332656"/>
            <a:ext cx="7704667" cy="5667160"/>
          </a:xfrm>
        </p:spPr>
        <p:txBody>
          <a:bodyPr>
            <a:noAutofit/>
          </a:bodyPr>
          <a:lstStyle/>
          <a:p>
            <a:r>
              <a:rPr lang="en-GB" sz="3600" dirty="0"/>
              <a:t>A common ingredient strongly associated with growth in churches of any size, place or context:</a:t>
            </a:r>
          </a:p>
          <a:p>
            <a:endParaRPr lang="en-GB" sz="3600" dirty="0"/>
          </a:p>
          <a:p>
            <a:pPr marL="571500" indent="-571500">
              <a:buFont typeface="Wingdings" panose="05000000000000000000" pitchFamily="2" charset="2"/>
              <a:buChar char="v"/>
            </a:pPr>
            <a:r>
              <a:rPr lang="en-GB" sz="3600" dirty="0" smtClean="0"/>
              <a:t>Being </a:t>
            </a:r>
            <a:r>
              <a:rPr lang="en-GB" sz="3600" dirty="0"/>
              <a:t>i</a:t>
            </a:r>
            <a:r>
              <a:rPr lang="en-GB" sz="3600" dirty="0" smtClean="0"/>
              <a:t>ntentional in prioritising growth</a:t>
            </a:r>
            <a:endParaRPr lang="en-GB" sz="3600" dirty="0"/>
          </a:p>
          <a:p>
            <a:endParaRPr lang="en-GB" sz="3600" dirty="0"/>
          </a:p>
          <a:p>
            <a:r>
              <a:rPr lang="en-GB" sz="3200" i="1" dirty="0"/>
              <a:t>David </a:t>
            </a:r>
            <a:r>
              <a:rPr lang="en-GB" sz="3200" i="1" dirty="0" err="1"/>
              <a:t>Goodhew</a:t>
            </a:r>
            <a:r>
              <a:rPr lang="en-GB" sz="3200" i="1" dirty="0"/>
              <a:t>, From Anecdote to Evidence, 2014</a:t>
            </a:r>
            <a:endParaRPr lang="en-GB" sz="32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Donne 1.jpg"/>
          <p:cNvPicPr>
            <a:picLocks noGrp="1" noChangeAspect="1"/>
          </p:cNvPicPr>
          <p:nvPr>
            <p:ph idx="1"/>
          </p:nvPr>
        </p:nvPicPr>
        <p:blipFill>
          <a:blip r:embed="rId2" cstate="print"/>
          <a:srcRect r="11042"/>
          <a:stretch>
            <a:fillRect/>
          </a:stretch>
        </p:blipFill>
        <p:spPr>
          <a:xfrm>
            <a:off x="0" y="0"/>
            <a:ext cx="9144000" cy="6858000"/>
          </a:xfrm>
        </p:spPr>
      </p:pic>
      <p:sp>
        <p:nvSpPr>
          <p:cNvPr id="5" name="TextBox 4"/>
          <p:cNvSpPr txBox="1"/>
          <p:nvPr/>
        </p:nvSpPr>
        <p:spPr>
          <a:xfrm>
            <a:off x="5076056" y="4149080"/>
            <a:ext cx="3816424" cy="255454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2800" b="1" dirty="0">
                <a:solidFill>
                  <a:schemeClr val="accent2">
                    <a:lumMod val="50000"/>
                  </a:schemeClr>
                </a:solidFill>
              </a:rPr>
              <a:t>“No spring nor summer beauty hath such grace </a:t>
            </a:r>
            <a:endParaRPr lang="en-GB" sz="2800" b="1" dirty="0" smtClean="0">
              <a:solidFill>
                <a:schemeClr val="accent2">
                  <a:lumMod val="50000"/>
                </a:schemeClr>
              </a:solidFill>
            </a:endParaRPr>
          </a:p>
          <a:p>
            <a:r>
              <a:rPr lang="en-GB" sz="2800" b="1" dirty="0" smtClean="0">
                <a:solidFill>
                  <a:schemeClr val="accent2">
                    <a:lumMod val="50000"/>
                  </a:schemeClr>
                </a:solidFill>
              </a:rPr>
              <a:t>as </a:t>
            </a:r>
            <a:r>
              <a:rPr lang="en-GB" sz="2800" b="1" dirty="0">
                <a:solidFill>
                  <a:schemeClr val="accent2">
                    <a:lumMod val="50000"/>
                  </a:schemeClr>
                </a:solidFill>
              </a:rPr>
              <a:t>I have seen in one autumnal face.”</a:t>
            </a:r>
          </a:p>
          <a:p>
            <a:pPr algn="r"/>
            <a:r>
              <a:rPr lang="en-GB" sz="2400" dirty="0" smtClean="0">
                <a:solidFill>
                  <a:schemeClr val="accent2">
                    <a:lumMod val="50000"/>
                  </a:schemeClr>
                </a:solidFill>
              </a:rPr>
              <a:t>Donne Elegy IX </a:t>
            </a:r>
          </a:p>
          <a:p>
            <a:pPr algn="r"/>
            <a:r>
              <a:rPr lang="en-GB" sz="2400" i="1" dirty="0" smtClean="0">
                <a:solidFill>
                  <a:schemeClr val="accent2">
                    <a:lumMod val="50000"/>
                  </a:schemeClr>
                </a:solidFill>
              </a:rPr>
              <a:t>The Autumnal</a:t>
            </a:r>
            <a:endParaRPr lang="en-GB" sz="2400" i="1" dirty="0">
              <a:solidFill>
                <a:schemeClr val="accent2">
                  <a:lumMod val="50000"/>
                </a:schemeClr>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Donne 1.jpg"/>
          <p:cNvPicPr>
            <a:picLocks noGrp="1" noChangeAspect="1"/>
          </p:cNvPicPr>
          <p:nvPr>
            <p:ph idx="1"/>
          </p:nvPr>
        </p:nvPicPr>
        <p:blipFill>
          <a:blip r:embed="rId2" cstate="print"/>
          <a:srcRect r="11042"/>
          <a:stretch>
            <a:fillRect/>
          </a:stretch>
        </p:blipFill>
        <p:spPr>
          <a:xfrm>
            <a:off x="0" y="0"/>
            <a:ext cx="9144000" cy="6858000"/>
          </a:xfrm>
        </p:spPr>
      </p:pic>
      <p:sp>
        <p:nvSpPr>
          <p:cNvPr id="5" name="TextBox 4"/>
          <p:cNvSpPr txBox="1"/>
          <p:nvPr/>
        </p:nvSpPr>
        <p:spPr>
          <a:xfrm>
            <a:off x="5148064" y="4797152"/>
            <a:ext cx="3816424" cy="181588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2800" b="1" dirty="0" smtClean="0">
                <a:solidFill>
                  <a:schemeClr val="accent2">
                    <a:lumMod val="50000"/>
                  </a:schemeClr>
                </a:solidFill>
              </a:rPr>
              <a:t>Every one of us has a role to play in growing the church – from the youngest to the oldest.</a:t>
            </a:r>
            <a:endParaRPr lang="en-GB" sz="2400" i="1" dirty="0">
              <a:solidFill>
                <a:schemeClr val="accent2">
                  <a:lumMod val="50000"/>
                </a:schemeClr>
              </a:solidFill>
            </a:endParaRPr>
          </a:p>
        </p:txBody>
      </p:sp>
    </p:spTree>
    <p:extLst>
      <p:ext uri="{BB962C8B-B14F-4D97-AF65-F5344CB8AC3E}">
        <p14:creationId xmlns:p14="http://schemas.microsoft.com/office/powerpoint/2010/main" val="38478127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descr="KEY 2 O.jpg"/>
          <p:cNvPicPr>
            <a:picLocks noChangeAspect="1"/>
          </p:cNvPicPr>
          <p:nvPr/>
        </p:nvPicPr>
        <p:blipFill>
          <a:blip r:embed="rId2" cstate="print"/>
          <a:stretch>
            <a:fillRect/>
          </a:stretch>
        </p:blipFill>
        <p:spPr>
          <a:xfrm>
            <a:off x="36512" y="-6141"/>
            <a:ext cx="9144000" cy="6891525"/>
          </a:xfrm>
          <a:prstGeom prst="rect">
            <a:avLst/>
          </a:prstGeom>
        </p:spPr>
      </p:pic>
      <p:sp>
        <p:nvSpPr>
          <p:cNvPr id="5" name="TextBox 4"/>
          <p:cNvSpPr txBox="1"/>
          <p:nvPr/>
        </p:nvSpPr>
        <p:spPr>
          <a:xfrm>
            <a:off x="2051720" y="2924944"/>
            <a:ext cx="5832648" cy="144655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4800" b="1" dirty="0" smtClean="0"/>
              <a:t>Church Growth</a:t>
            </a:r>
          </a:p>
          <a:p>
            <a:r>
              <a:rPr lang="en-GB" sz="4000" b="1" dirty="0"/>
              <a:t> </a:t>
            </a:r>
            <a:r>
              <a:rPr lang="en-GB" sz="4000" b="1" dirty="0" smtClean="0"/>
              <a:t>           Holiday Forum 2014</a:t>
            </a:r>
            <a:endParaRPr lang="en-GB" sz="4000" dirty="0" smtClean="0"/>
          </a:p>
        </p:txBody>
      </p:sp>
      <p:sp>
        <p:nvSpPr>
          <p:cNvPr id="6" name="TextBox 5"/>
          <p:cNvSpPr txBox="1"/>
          <p:nvPr/>
        </p:nvSpPr>
        <p:spPr>
          <a:xfrm>
            <a:off x="7452320" y="6192887"/>
            <a:ext cx="1548172" cy="461665"/>
          </a:xfrm>
          <a:prstGeom prst="rect">
            <a:avLst/>
          </a:prstGeom>
          <a:solidFill>
            <a:schemeClr val="accent6">
              <a:lumMod val="60000"/>
              <a:lumOff val="40000"/>
            </a:schemeClr>
          </a:solidFill>
          <a:ln>
            <a:solidFill>
              <a:schemeClr val="bg1"/>
            </a:solidFill>
          </a:ln>
          <a:effectLst>
            <a:outerShdw blurRad="50800" dist="38100" dir="8100000" algn="tr" rotWithShape="0">
              <a:prstClr val="black">
                <a:alpha val="40000"/>
              </a:prstClr>
            </a:outerShdw>
          </a:effectLst>
        </p:spPr>
        <p:txBody>
          <a:bodyPr wrap="square" rtlCol="0">
            <a:spAutoFit/>
          </a:bodyPr>
          <a:lstStyle/>
          <a:p>
            <a:r>
              <a:rPr lang="en-GB" sz="2400" dirty="0" smtClean="0">
                <a:solidFill>
                  <a:schemeClr val="bg1"/>
                </a:solidFill>
              </a:rPr>
              <a:t>Session 1</a:t>
            </a:r>
            <a:endParaRPr lang="en-GB" sz="2400" dirty="0">
              <a:solidFill>
                <a:schemeClr val="bg1"/>
              </a:solidFill>
            </a:endParaRPr>
          </a:p>
        </p:txBody>
      </p:sp>
    </p:spTree>
    <p:extLst>
      <p:ext uri="{BB962C8B-B14F-4D97-AF65-F5344CB8AC3E}">
        <p14:creationId xmlns:p14="http://schemas.microsoft.com/office/powerpoint/2010/main" val="128743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6037" y="595251"/>
            <a:ext cx="2880320" cy="3629340"/>
          </a:xfrm>
        </p:spPr>
        <p:txBody>
          <a:bodyPr>
            <a:normAutofit fontScale="90000"/>
          </a:bodyPr>
          <a:lstStyle/>
          <a:p>
            <a:r>
              <a:rPr lang="en-GB" sz="6600" dirty="0" smtClean="0">
                <a:latin typeface="Calibri" panose="020F0502020204030204" pitchFamily="34" charset="0"/>
                <a:ea typeface="Batang" panose="02030600000101010101" pitchFamily="18" charset="-127"/>
              </a:rPr>
              <a:t>BOOK OF </a:t>
            </a:r>
            <a:br>
              <a:rPr lang="en-GB" sz="6600" dirty="0" smtClean="0">
                <a:latin typeface="Calibri" panose="020F0502020204030204" pitchFamily="34" charset="0"/>
                <a:ea typeface="Batang" panose="02030600000101010101" pitchFamily="18" charset="-127"/>
              </a:rPr>
            </a:br>
            <a:r>
              <a:rPr lang="en-GB" sz="6600" dirty="0" smtClean="0">
                <a:latin typeface="Calibri" panose="020F0502020204030204" pitchFamily="34" charset="0"/>
                <a:ea typeface="Batang" panose="02030600000101010101" pitchFamily="18" charset="-127"/>
              </a:rPr>
              <a:t>THE </a:t>
            </a:r>
            <a:br>
              <a:rPr lang="en-GB" sz="6600" dirty="0" smtClean="0">
                <a:latin typeface="Calibri" panose="020F0502020204030204" pitchFamily="34" charset="0"/>
                <a:ea typeface="Batang" panose="02030600000101010101" pitchFamily="18" charset="-127"/>
              </a:rPr>
            </a:br>
            <a:r>
              <a:rPr lang="en-GB" sz="6600" dirty="0" smtClean="0">
                <a:latin typeface="Calibri" panose="020F0502020204030204" pitchFamily="34" charset="0"/>
                <a:ea typeface="Batang" panose="02030600000101010101" pitchFamily="18" charset="-127"/>
              </a:rPr>
              <a:t>DAY</a:t>
            </a:r>
            <a:endParaRPr lang="en-GB" sz="6600" dirty="0">
              <a:latin typeface="Calibri" panose="020F0502020204030204" pitchFamily="34" charset="0"/>
              <a:ea typeface="Batang" panose="02030600000101010101" pitchFamily="18" charset="-127"/>
            </a:endParaRPr>
          </a:p>
        </p:txBody>
      </p:sp>
      <p:sp>
        <p:nvSpPr>
          <p:cNvPr id="3" name="Subtitle 2"/>
          <p:cNvSpPr>
            <a:spLocks noGrp="1"/>
          </p:cNvSpPr>
          <p:nvPr>
            <p:ph type="subTitle" idx="1"/>
          </p:nvPr>
        </p:nvSpPr>
        <p:spPr>
          <a:xfrm>
            <a:off x="2699792" y="4250028"/>
            <a:ext cx="6264696" cy="2607972"/>
          </a:xfrm>
        </p:spPr>
        <p:txBody>
          <a:bodyPr>
            <a:noAutofit/>
          </a:bodyPr>
          <a:lstStyle/>
          <a:p>
            <a:r>
              <a:rPr lang="en-GB" sz="4400" b="1" dirty="0" smtClean="0">
                <a:latin typeface="Calibri" panose="020F0502020204030204" pitchFamily="34" charset="0"/>
              </a:rPr>
              <a:t>Church Growth in Britain</a:t>
            </a:r>
            <a:endParaRPr lang="en-GB" sz="4400" b="1" dirty="0">
              <a:latin typeface="Calibri" panose="020F0502020204030204" pitchFamily="34" charset="0"/>
            </a:endParaRPr>
          </a:p>
          <a:p>
            <a:r>
              <a:rPr lang="en-GB" sz="4400" dirty="0" smtClean="0">
                <a:latin typeface="Calibri" panose="020F0502020204030204" pitchFamily="34" charset="0"/>
              </a:rPr>
              <a:t>David </a:t>
            </a:r>
            <a:r>
              <a:rPr lang="en-GB" sz="4400" dirty="0" err="1" smtClean="0">
                <a:latin typeface="Calibri" panose="020F0502020204030204" pitchFamily="34" charset="0"/>
              </a:rPr>
              <a:t>Goodhew</a:t>
            </a:r>
            <a:endParaRPr lang="en-GB" sz="4400" dirty="0">
              <a:latin typeface="Calibri" panose="020F0502020204030204" pitchFamily="34" charset="0"/>
            </a:endParaRPr>
          </a:p>
          <a:p>
            <a:r>
              <a:rPr lang="en-GB" sz="4400" dirty="0" smtClean="0">
                <a:latin typeface="Calibri" panose="020F0502020204030204" pitchFamily="34" charset="0"/>
              </a:rPr>
              <a:t>SCM Press 2012</a:t>
            </a:r>
            <a:endParaRPr lang="en-GB" sz="4400" dirty="0">
              <a:latin typeface="Calibri" panose="020F0502020204030204" pitchFamily="34" charset="0"/>
            </a:endParaRPr>
          </a:p>
        </p:txBody>
      </p:sp>
      <p:pic>
        <p:nvPicPr>
          <p:cNvPr id="4" name="Picture 3"/>
          <p:cNvPicPr>
            <a:picLocks noChangeAspect="1"/>
          </p:cNvPicPr>
          <p:nvPr/>
        </p:nvPicPr>
        <p:blipFill>
          <a:blip r:embed="rId2"/>
          <a:stretch>
            <a:fillRect/>
          </a:stretch>
        </p:blipFill>
        <p:spPr>
          <a:xfrm rot="1747092">
            <a:off x="4862887" y="124850"/>
            <a:ext cx="2597536" cy="3941875"/>
          </a:xfrm>
          <a:prstGeom prst="rect">
            <a:avLst/>
          </a:prstGeom>
        </p:spPr>
      </p:pic>
    </p:spTree>
    <p:extLst>
      <p:ext uri="{BB962C8B-B14F-4D97-AF65-F5344CB8AC3E}">
        <p14:creationId xmlns:p14="http://schemas.microsoft.com/office/powerpoint/2010/main" val="1368473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hookedonthebook.com/wp-content/uploads/2012/01/CARTOON-KID-CHURCH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907704" y="36511"/>
            <a:ext cx="6840760" cy="6799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31233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KEY 2 J.jpg"/>
          <p:cNvPicPr>
            <a:picLocks noGrp="1" noChangeAspect="1"/>
          </p:cNvPicPr>
          <p:nvPr>
            <p:ph idx="1"/>
          </p:nvPr>
        </p:nvPicPr>
        <p:blipFill>
          <a:blip r:embed="rId2" cstate="print"/>
          <a:stretch>
            <a:fillRect/>
          </a:stretch>
        </p:blipFill>
        <p:spPr>
          <a:xfrm>
            <a:off x="0" y="-3336"/>
            <a:ext cx="9175787" cy="6093296"/>
          </a:xfrm>
        </p:spPr>
      </p:pic>
      <p:sp>
        <p:nvSpPr>
          <p:cNvPr id="5" name="TextBox 4"/>
          <p:cNvSpPr txBox="1"/>
          <p:nvPr/>
        </p:nvSpPr>
        <p:spPr>
          <a:xfrm>
            <a:off x="2987824" y="3717032"/>
            <a:ext cx="6048672" cy="304698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3200" dirty="0" smtClean="0"/>
              <a:t>A key finding of this volume is the way that church growth in contemporary Britain is most common in areas of migration, population growth and economic dynamism.</a:t>
            </a:r>
            <a:endParaRPr lang="en-GB" sz="3200" dirty="0"/>
          </a:p>
        </p:txBody>
      </p:sp>
      <p:sp>
        <p:nvSpPr>
          <p:cNvPr id="6" name="TextBox 5"/>
          <p:cNvSpPr txBox="1"/>
          <p:nvPr/>
        </p:nvSpPr>
        <p:spPr>
          <a:xfrm>
            <a:off x="251520" y="188640"/>
            <a:ext cx="4392488" cy="267765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lvl="0"/>
            <a:r>
              <a:rPr lang="en-GB" sz="2800" b="1" dirty="0" smtClean="0">
                <a:solidFill>
                  <a:schemeClr val="tx1"/>
                </a:solidFill>
              </a:rPr>
              <a:t>It is likely that as many churches have opened as have closed in Britain in the last three decades…</a:t>
            </a:r>
          </a:p>
          <a:p>
            <a:pPr lvl="0"/>
            <a:r>
              <a:rPr lang="en-GB" sz="2800" i="1" dirty="0" smtClean="0">
                <a:solidFill>
                  <a:schemeClr val="tx1"/>
                </a:solidFill>
              </a:rPr>
              <a:t>(Church Growth in Britain, David </a:t>
            </a:r>
            <a:r>
              <a:rPr lang="en-GB" sz="2800" i="1" dirty="0" err="1" smtClean="0">
                <a:solidFill>
                  <a:schemeClr val="tx1"/>
                </a:solidFill>
              </a:rPr>
              <a:t>Goodhew</a:t>
            </a:r>
            <a:r>
              <a:rPr lang="en-GB" sz="2800" i="1" dirty="0" smtClean="0">
                <a:solidFill>
                  <a:schemeClr val="tx1"/>
                </a:solidFill>
              </a:rPr>
              <a:t>, 2012)</a:t>
            </a:r>
            <a:endParaRPr lang="en-GB" sz="2800" i="1" dirty="0">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KEY 2 J.jpg"/>
          <p:cNvPicPr>
            <a:picLocks noGrp="1" noChangeAspect="1"/>
          </p:cNvPicPr>
          <p:nvPr>
            <p:ph idx="1"/>
          </p:nvPr>
        </p:nvPicPr>
        <p:blipFill>
          <a:blip r:embed="rId2" cstate="print"/>
          <a:stretch>
            <a:fillRect/>
          </a:stretch>
        </p:blipFill>
        <p:spPr>
          <a:xfrm>
            <a:off x="0" y="0"/>
            <a:ext cx="10327341" cy="6858000"/>
          </a:xfrm>
        </p:spPr>
      </p:pic>
      <p:sp>
        <p:nvSpPr>
          <p:cNvPr id="5" name="TextBox 4"/>
          <p:cNvSpPr txBox="1"/>
          <p:nvPr/>
        </p:nvSpPr>
        <p:spPr>
          <a:xfrm>
            <a:off x="2771800" y="3933056"/>
            <a:ext cx="5400600" cy="230832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4000" dirty="0" smtClean="0"/>
              <a:t>What are significant factors in decline, in your experience?</a:t>
            </a:r>
          </a:p>
          <a:p>
            <a:endParaRPr lang="en-GB" sz="2400" dirty="0"/>
          </a:p>
        </p:txBody>
      </p:sp>
      <p:sp>
        <p:nvSpPr>
          <p:cNvPr id="6" name="TextBox 5"/>
          <p:cNvSpPr txBox="1"/>
          <p:nvPr/>
        </p:nvSpPr>
        <p:spPr>
          <a:xfrm>
            <a:off x="191313" y="274638"/>
            <a:ext cx="4392488" cy="181588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lvl="0"/>
            <a:r>
              <a:rPr lang="en-GB" sz="2800" b="1" dirty="0" smtClean="0">
                <a:solidFill>
                  <a:schemeClr val="tx1"/>
                </a:solidFill>
              </a:rPr>
              <a:t>Our experience of church decline is in contrast to the facts. </a:t>
            </a:r>
            <a:r>
              <a:rPr lang="en-GB" sz="2800" b="1" i="1" dirty="0" smtClean="0">
                <a:solidFill>
                  <a:schemeClr val="tx1"/>
                </a:solidFill>
              </a:rPr>
              <a:t>Why might this be the case?</a:t>
            </a:r>
            <a:endParaRPr lang="en-GB" sz="2800" i="1" dirty="0">
              <a:solidFill>
                <a:schemeClr val="tx1"/>
              </a:solidFill>
            </a:endParaRPr>
          </a:p>
        </p:txBody>
      </p:sp>
      <p:sp>
        <p:nvSpPr>
          <p:cNvPr id="3" name="Rectangle 2"/>
          <p:cNvSpPr/>
          <p:nvPr/>
        </p:nvSpPr>
        <p:spPr>
          <a:xfrm>
            <a:off x="6660232" y="6309320"/>
            <a:ext cx="3667109" cy="5486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520060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KEY 2 J.jpg"/>
          <p:cNvPicPr>
            <a:picLocks noGrp="1" noChangeAspect="1"/>
          </p:cNvPicPr>
          <p:nvPr>
            <p:ph idx="1"/>
          </p:nvPr>
        </p:nvPicPr>
        <p:blipFill>
          <a:blip r:embed="rId2" cstate="print"/>
          <a:stretch>
            <a:fillRect/>
          </a:stretch>
        </p:blipFill>
        <p:spPr>
          <a:xfrm>
            <a:off x="-339298" y="0"/>
            <a:ext cx="10327341" cy="6858000"/>
          </a:xfrm>
        </p:spPr>
      </p:pic>
      <p:sp>
        <p:nvSpPr>
          <p:cNvPr id="5" name="TextBox 4"/>
          <p:cNvSpPr txBox="1"/>
          <p:nvPr/>
        </p:nvSpPr>
        <p:spPr>
          <a:xfrm>
            <a:off x="1414086" y="2923491"/>
            <a:ext cx="6840760" cy="35394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3200" dirty="0" smtClean="0"/>
              <a:t>Large parts of the white British church are declining. Black, Asian and minority ethnic churchgoing is not declining; it is rapidly on the rise. Multi-cultural Britain has led to marked church growth in Britain.</a:t>
            </a:r>
          </a:p>
          <a:p>
            <a:endParaRPr lang="en-GB" sz="3200" dirty="0"/>
          </a:p>
        </p:txBody>
      </p:sp>
      <p:sp>
        <p:nvSpPr>
          <p:cNvPr id="6" name="TextBox 5"/>
          <p:cNvSpPr txBox="1"/>
          <p:nvPr/>
        </p:nvSpPr>
        <p:spPr>
          <a:xfrm>
            <a:off x="191313" y="274638"/>
            <a:ext cx="4392488" cy="181588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lvl="0"/>
            <a:r>
              <a:rPr lang="en-GB" sz="2800" b="1" dirty="0" smtClean="0">
                <a:solidFill>
                  <a:schemeClr val="tx1"/>
                </a:solidFill>
              </a:rPr>
              <a:t>Our experience of church decline is in contrast to the facts. </a:t>
            </a:r>
            <a:r>
              <a:rPr lang="en-GB" sz="2800" b="1" i="1" dirty="0" smtClean="0">
                <a:solidFill>
                  <a:schemeClr val="tx1"/>
                </a:solidFill>
              </a:rPr>
              <a:t>Why might this be the case?</a:t>
            </a:r>
            <a:endParaRPr lang="en-GB" sz="2800" i="1" dirty="0">
              <a:solidFill>
                <a:schemeClr val="tx1"/>
              </a:solidFill>
            </a:endParaRPr>
          </a:p>
        </p:txBody>
      </p:sp>
      <p:sp>
        <p:nvSpPr>
          <p:cNvPr id="3" name="Rectangle 2"/>
          <p:cNvSpPr/>
          <p:nvPr/>
        </p:nvSpPr>
        <p:spPr>
          <a:xfrm>
            <a:off x="6444208" y="6525344"/>
            <a:ext cx="3543835" cy="14401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038002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wheat.jpg"/>
          <p:cNvPicPr>
            <a:picLocks noGrp="1" noChangeAspect="1"/>
          </p:cNvPicPr>
          <p:nvPr>
            <p:ph idx="1"/>
          </p:nvPr>
        </p:nvPicPr>
        <p:blipFill>
          <a:blip r:embed="rId2" cstate="print"/>
          <a:stretch>
            <a:fillRect/>
          </a:stretch>
        </p:blipFill>
        <p:spPr>
          <a:xfrm>
            <a:off x="0" y="0"/>
            <a:ext cx="9653858" cy="6858000"/>
          </a:xfrm>
        </p:spPr>
      </p:pic>
      <p:sp>
        <p:nvSpPr>
          <p:cNvPr id="5" name="TextBox 4"/>
          <p:cNvSpPr txBox="1"/>
          <p:nvPr/>
        </p:nvSpPr>
        <p:spPr>
          <a:xfrm>
            <a:off x="2674640" y="2708920"/>
            <a:ext cx="6012160" cy="35394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GB" sz="2800" b="1" dirty="0" smtClean="0"/>
              <a:t>The evidence… is that substantial church growth has taken place in Britain in recent decades. This poses a challenge to sociologists and historians – and indicates the urgent need to research such growth.</a:t>
            </a:r>
          </a:p>
          <a:p>
            <a:r>
              <a:rPr lang="en-GB" sz="2800" i="1" dirty="0" smtClean="0"/>
              <a:t>(Church Growth in Britain, David </a:t>
            </a:r>
            <a:r>
              <a:rPr lang="en-GB" sz="2800" i="1" dirty="0" err="1" smtClean="0"/>
              <a:t>Goodhew</a:t>
            </a:r>
            <a:r>
              <a:rPr lang="en-GB" sz="2800" i="1" dirty="0" smtClean="0"/>
              <a:t>, 2012)</a:t>
            </a:r>
            <a:endParaRPr lang="en-GB" sz="2400" i="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260648"/>
            <a:ext cx="7704667" cy="1981200"/>
          </a:xfrm>
        </p:spPr>
        <p:txBody>
          <a:bodyPr/>
          <a:lstStyle/>
          <a:p>
            <a:r>
              <a:rPr lang="en-GB" b="1" dirty="0" smtClean="0"/>
              <a:t>Hope for the future…</a:t>
            </a:r>
            <a:endParaRPr lang="en-GB" b="1" dirty="0"/>
          </a:p>
        </p:txBody>
      </p:sp>
      <p:sp>
        <p:nvSpPr>
          <p:cNvPr id="3" name="Content Placeholder 2"/>
          <p:cNvSpPr>
            <a:spLocks noGrp="1"/>
          </p:cNvSpPr>
          <p:nvPr>
            <p:ph idx="1"/>
          </p:nvPr>
        </p:nvSpPr>
        <p:spPr>
          <a:xfrm>
            <a:off x="982133" y="1916832"/>
            <a:ext cx="7704667" cy="4082984"/>
          </a:xfrm>
        </p:spPr>
        <p:txBody>
          <a:bodyPr>
            <a:noAutofit/>
          </a:bodyPr>
          <a:lstStyle/>
          <a:p>
            <a:r>
              <a:rPr lang="en-GB" sz="3200" dirty="0" smtClean="0"/>
              <a:t>If we can identify ways to help the church grow, then we could begin the process of reversing the decline in attendance</a:t>
            </a:r>
          </a:p>
          <a:p>
            <a:r>
              <a:rPr lang="en-GB" sz="3200" dirty="0" smtClean="0"/>
              <a:t>But we need more than the tools to turn around decline</a:t>
            </a:r>
          </a:p>
          <a:p>
            <a:r>
              <a:rPr lang="en-GB" sz="3200" dirty="0" smtClean="0"/>
              <a:t>We need to believe that the church can grow</a:t>
            </a:r>
            <a:endParaRPr lang="en-GB" sz="3200" dirty="0"/>
          </a:p>
        </p:txBody>
      </p:sp>
    </p:spTree>
    <p:extLst>
      <p:ext uri="{BB962C8B-B14F-4D97-AF65-F5344CB8AC3E}">
        <p14:creationId xmlns:p14="http://schemas.microsoft.com/office/powerpoint/2010/main" val="204526549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Parallax</Template>
  <TotalTime>688</TotalTime>
  <Words>582</Words>
  <Application>Microsoft Office PowerPoint</Application>
  <PresentationFormat>On-screen Show (4:3)</PresentationFormat>
  <Paragraphs>66</Paragraphs>
  <Slides>27</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Batang</vt:lpstr>
      <vt:lpstr>Arial</vt:lpstr>
      <vt:lpstr>Calibri</vt:lpstr>
      <vt:lpstr>Corbel</vt:lpstr>
      <vt:lpstr>Wingdings</vt:lpstr>
      <vt:lpstr>Parallax</vt:lpstr>
      <vt:lpstr>PowerPoint Presentation</vt:lpstr>
      <vt:lpstr>PowerPoint Presentation</vt:lpstr>
      <vt:lpstr>BOOK OF  THE  DAY</vt:lpstr>
      <vt:lpstr>PowerPoint Presentation</vt:lpstr>
      <vt:lpstr>PowerPoint Presentation</vt:lpstr>
      <vt:lpstr>PowerPoint Presentation</vt:lpstr>
      <vt:lpstr>PowerPoint Presentation</vt:lpstr>
      <vt:lpstr>PowerPoint Presentation</vt:lpstr>
      <vt:lpstr>Hope for the future…</vt:lpstr>
      <vt:lpstr>Biblical models of Church Growth</vt:lpstr>
      <vt:lpstr>PowerPoint Presentation</vt:lpstr>
      <vt:lpstr>PowerPoint Presentation</vt:lpstr>
      <vt:lpstr>PowerPoint Presentation</vt:lpstr>
      <vt:lpstr>Growing the church…</vt:lpstr>
      <vt:lpstr>Paul’s example</vt:lpstr>
      <vt:lpstr>REPORT OF THE DAY</vt:lpstr>
      <vt:lpstr>PowerPoint Presentation</vt:lpstr>
      <vt:lpstr>PowerPoint Presentation</vt:lpstr>
      <vt:lpstr>PowerPoint Presentation</vt:lpstr>
      <vt:lpstr>PowerPoint Presentation</vt:lpstr>
      <vt:lpstr>PowerPoint Presentation</vt:lpstr>
      <vt:lpstr>Keepers of the aquarium?</vt:lpstr>
      <vt:lpstr>Think of your congregation, how many activities are aimed at people already in the church?  How many activities are aimed at people beyond the church community?  And how many ‘bridging activities’ help the two communities to interact?</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Rosalind Selby</dc:creator>
  <cp:lastModifiedBy>Robert Weston</cp:lastModifiedBy>
  <cp:revision>49</cp:revision>
  <dcterms:created xsi:type="dcterms:W3CDTF">2014-06-30T19:22:50Z</dcterms:created>
  <dcterms:modified xsi:type="dcterms:W3CDTF">2014-08-16T22:01:37Z</dcterms:modified>
</cp:coreProperties>
</file>