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handoutMasterIdLst>
    <p:handoutMasterId r:id="rId26"/>
  </p:handoutMasterIdLst>
  <p:sldIdLst>
    <p:sldId id="256" r:id="rId2"/>
    <p:sldId id="281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77" r:id="rId13"/>
    <p:sldId id="273" r:id="rId14"/>
    <p:sldId id="274" r:id="rId15"/>
    <p:sldId id="275" r:id="rId16"/>
    <p:sldId id="267" r:id="rId17"/>
    <p:sldId id="268" r:id="rId18"/>
    <p:sldId id="269" r:id="rId19"/>
    <p:sldId id="278" r:id="rId20"/>
    <p:sldId id="282" r:id="rId21"/>
    <p:sldId id="283" r:id="rId22"/>
    <p:sldId id="279" r:id="rId23"/>
    <p:sldId id="270" r:id="rId24"/>
    <p:sldId id="280" r:id="rId25"/>
  </p:sldIdLst>
  <p:sldSz cx="9144000" cy="6858000" type="screen4x3"/>
  <p:notesSz cx="6881813" cy="100155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2516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2516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980F1C46-0A05-4093-A45D-AC4932FA4051}" type="datetimeFigureOut">
              <a:rPr lang="en-GB" smtClean="0"/>
              <a:t>20/08/2014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3023"/>
            <a:ext cx="2982119" cy="502515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513023"/>
            <a:ext cx="2982119" cy="502515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EDECE8C8-061A-4C4B-ADCC-EB4AE6D81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670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914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72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3678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039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319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200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737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14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23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69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21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7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4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69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71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0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6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950" dirty="0"/>
              <a:t>Session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500" dirty="0"/>
              <a:t>Taking risks</a:t>
            </a:r>
          </a:p>
        </p:txBody>
      </p:sp>
    </p:spTree>
    <p:extLst>
      <p:ext uri="{BB962C8B-B14F-4D97-AF65-F5344CB8AC3E}">
        <p14:creationId xmlns:p14="http://schemas.microsoft.com/office/powerpoint/2010/main" val="237041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2975" y="3378289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350" dirty="0"/>
          </a:p>
        </p:txBody>
      </p:sp>
      <p:sp>
        <p:nvSpPr>
          <p:cNvPr id="3" name="TextBox 2"/>
          <p:cNvSpPr txBox="1"/>
          <p:nvPr/>
        </p:nvSpPr>
        <p:spPr>
          <a:xfrm>
            <a:off x="714778" y="944182"/>
            <a:ext cx="568924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What would happen if the number of people going to church continued to decline in the United Kingdom?</a:t>
            </a:r>
          </a:p>
          <a:p>
            <a:endParaRPr lang="en-GB" sz="3300" dirty="0"/>
          </a:p>
          <a:p>
            <a:r>
              <a:rPr lang="en-GB" sz="3300" dirty="0"/>
              <a:t>Would anyone notice?</a:t>
            </a:r>
          </a:p>
          <a:p>
            <a:endParaRPr lang="en-GB" sz="3300" dirty="0"/>
          </a:p>
          <a:p>
            <a:r>
              <a:rPr lang="en-GB" sz="3300" dirty="0"/>
              <a:t>Would anyone care?</a:t>
            </a:r>
          </a:p>
        </p:txBody>
      </p:sp>
    </p:spTree>
    <p:extLst>
      <p:ext uri="{BB962C8B-B14F-4D97-AF65-F5344CB8AC3E}">
        <p14:creationId xmlns:p14="http://schemas.microsoft.com/office/powerpoint/2010/main" val="292222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lus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5177307" cy="5177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15377" y="2026284"/>
            <a:ext cx="21829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Is the church always one generation from extinction?</a:t>
            </a:r>
          </a:p>
        </p:txBody>
      </p:sp>
    </p:spTree>
    <p:extLst>
      <p:ext uri="{BB962C8B-B14F-4D97-AF65-F5344CB8AC3E}">
        <p14:creationId xmlns:p14="http://schemas.microsoft.com/office/powerpoint/2010/main" val="244700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527" y="2660650"/>
            <a:ext cx="6790386" cy="1234727"/>
          </a:xfrm>
        </p:spPr>
        <p:txBody>
          <a:bodyPr/>
          <a:lstStyle/>
          <a:p>
            <a:r>
              <a:rPr lang="en-GB" dirty="0" smtClean="0"/>
              <a:t>The importance of context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93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314450"/>
            <a:ext cx="6447501" cy="55701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Paul addresses a different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871462"/>
            <a:ext cx="6447501" cy="3516810"/>
          </a:xfrm>
        </p:spPr>
        <p:txBody>
          <a:bodyPr>
            <a:noAutofit/>
          </a:bodyPr>
          <a:lstStyle/>
          <a:p>
            <a:r>
              <a:rPr lang="en-GB" sz="2700" dirty="0"/>
              <a:t>I see that in every way you Athenians are very religious. For as I walked through your city and looked at the places where you worship, I found an altar on which is written ‘To and Unknown God’.</a:t>
            </a:r>
          </a:p>
        </p:txBody>
      </p:sp>
    </p:spTree>
    <p:extLst>
      <p:ext uri="{BB962C8B-B14F-4D97-AF65-F5344CB8AC3E}">
        <p14:creationId xmlns:p14="http://schemas.microsoft.com/office/powerpoint/2010/main" val="327618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314450"/>
            <a:ext cx="6447501" cy="55701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Paul addresses a different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871462"/>
            <a:ext cx="6447501" cy="3516810"/>
          </a:xfrm>
        </p:spPr>
        <p:txBody>
          <a:bodyPr>
            <a:noAutofit/>
          </a:bodyPr>
          <a:lstStyle/>
          <a:p>
            <a:r>
              <a:rPr lang="en-GB" sz="2700" dirty="0"/>
              <a:t>Paul begins by making connection to the Athenian context</a:t>
            </a:r>
          </a:p>
          <a:p>
            <a:r>
              <a:rPr lang="en-GB" sz="2700" dirty="0"/>
              <a:t>Paul uses their interest in spiritual issues to talk about Jesus Christ and the good news of salvation </a:t>
            </a:r>
          </a:p>
        </p:txBody>
      </p:sp>
    </p:spTree>
    <p:extLst>
      <p:ext uri="{BB962C8B-B14F-4D97-AF65-F5344CB8AC3E}">
        <p14:creationId xmlns:p14="http://schemas.microsoft.com/office/powerpoint/2010/main" val="71038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314450"/>
            <a:ext cx="6447501" cy="55701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Paul addresses a different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871463"/>
            <a:ext cx="6447501" cy="2327855"/>
          </a:xfrm>
        </p:spPr>
        <p:txBody>
          <a:bodyPr>
            <a:noAutofit/>
          </a:bodyPr>
          <a:lstStyle/>
          <a:p>
            <a:r>
              <a:rPr lang="en-GB" sz="2700" dirty="0"/>
              <a:t>Our challenge is to make connections with the people in our context</a:t>
            </a:r>
          </a:p>
          <a:p>
            <a:r>
              <a:rPr lang="en-GB" sz="2700" dirty="0"/>
              <a:t>We can also use people’s interests to talk about Jesus Christ and the good news for all people, everywhere</a:t>
            </a:r>
          </a:p>
        </p:txBody>
      </p:sp>
      <p:pic>
        <p:nvPicPr>
          <p:cNvPr id="5122" name="Picture 2" descr="http://cdn1.tnwcdn.com/wp-content/blogs.dir/1/files/2011/09/Social-Media-Connections-657x2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938" y="4250530"/>
            <a:ext cx="4693444" cy="175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66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6938" y="1282254"/>
            <a:ext cx="610458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A common ingredient strongly associated with growth in churches of any size, place or context:</a:t>
            </a:r>
          </a:p>
          <a:p>
            <a:endParaRPr lang="en-GB" sz="3000" dirty="0"/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en-GB" sz="3000" dirty="0"/>
              <a:t>Willingness to self reflect, to change and adapt according to context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endParaRPr lang="en-GB" sz="3000" dirty="0"/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en-GB" sz="1350" dirty="0"/>
              <a:t>David </a:t>
            </a:r>
            <a:r>
              <a:rPr lang="en-GB" sz="1350" dirty="0" err="1"/>
              <a:t>Goodhew</a:t>
            </a:r>
            <a:r>
              <a:rPr lang="en-GB" sz="1350" dirty="0"/>
              <a:t>, From Anecdote to Evidence, 2014</a:t>
            </a:r>
          </a:p>
          <a:p>
            <a:endParaRPr lang="en-GB" sz="1350" dirty="0"/>
          </a:p>
        </p:txBody>
      </p:sp>
    </p:spTree>
    <p:extLst>
      <p:ext uri="{BB962C8B-B14F-4D97-AF65-F5344CB8AC3E}">
        <p14:creationId xmlns:p14="http://schemas.microsoft.com/office/powerpoint/2010/main" val="149734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1150" y="2605557"/>
            <a:ext cx="41920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Tubestation</a:t>
            </a:r>
            <a:r>
              <a:rPr lang="en-GB" sz="3200" dirty="0"/>
              <a:t> Church</a:t>
            </a:r>
            <a:r>
              <a:rPr lang="en-GB" sz="3200" dirty="0" smtClean="0"/>
              <a:t>,</a:t>
            </a:r>
          </a:p>
          <a:p>
            <a:r>
              <a:rPr lang="en-GB" sz="3200" dirty="0" err="1" smtClean="0"/>
              <a:t>Polzeath</a:t>
            </a:r>
            <a:r>
              <a:rPr lang="en-GB" sz="3200" dirty="0" smtClean="0"/>
              <a:t>,</a:t>
            </a:r>
          </a:p>
          <a:p>
            <a:r>
              <a:rPr lang="en-GB" sz="3200" dirty="0" smtClean="0"/>
              <a:t>Cornwall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238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1485" y="1649302"/>
            <a:ext cx="570856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Reaching every generation – it’s a challenge – how might we begin to address the needs of every generation?</a:t>
            </a:r>
          </a:p>
        </p:txBody>
      </p:sp>
    </p:spTree>
    <p:extLst>
      <p:ext uri="{BB962C8B-B14F-4D97-AF65-F5344CB8AC3E}">
        <p14:creationId xmlns:p14="http://schemas.microsoft.com/office/powerpoint/2010/main" val="98694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276" y="1113875"/>
            <a:ext cx="5708561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Think of your own church…</a:t>
            </a:r>
          </a:p>
          <a:p>
            <a:endParaRPr lang="en-GB" sz="3300" dirty="0"/>
          </a:p>
          <a:p>
            <a:r>
              <a:rPr lang="en-GB" sz="3300" dirty="0"/>
              <a:t>What risks have you taken in the last five or ten years?</a:t>
            </a:r>
          </a:p>
          <a:p>
            <a:endParaRPr lang="en-GB" sz="3300" dirty="0"/>
          </a:p>
          <a:p>
            <a:r>
              <a:rPr lang="en-GB" sz="3300" dirty="0"/>
              <a:t>How many things have you tried and then stopped?</a:t>
            </a:r>
          </a:p>
        </p:txBody>
      </p:sp>
      <p:pic>
        <p:nvPicPr>
          <p:cNvPr id="3" name="Picture 2" descr="http://3.bp.blogspot.com/-M82JcIAkWYI/Tu6OydKURCI/AAAAAAAAAFU/v6n1JkMxWiE/s1600/cartoon_hare-and-turt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332" y="3211921"/>
            <a:ext cx="3570668" cy="2788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10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548" y="1038002"/>
            <a:ext cx="6447501" cy="1369936"/>
          </a:xfrm>
        </p:spPr>
        <p:txBody>
          <a:bodyPr/>
          <a:lstStyle/>
          <a:p>
            <a:r>
              <a:rPr lang="en-GB" dirty="0" smtClean="0"/>
              <a:t>Book of the day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548" y="2649416"/>
            <a:ext cx="4669306" cy="2699341"/>
          </a:xfrm>
        </p:spPr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fresh!</a:t>
            </a:r>
          </a:p>
          <a:p>
            <a:r>
              <a:rPr lang="en-GB" sz="2100" dirty="0">
                <a:solidFill>
                  <a:schemeClr val="tx1"/>
                </a:solidFill>
              </a:rPr>
              <a:t>by David </a:t>
            </a:r>
            <a:r>
              <a:rPr lang="en-GB" sz="2100" dirty="0" err="1">
                <a:solidFill>
                  <a:schemeClr val="tx1"/>
                </a:solidFill>
              </a:rPr>
              <a:t>Goodhew</a:t>
            </a:r>
            <a:r>
              <a:rPr lang="en-GB" sz="2100" dirty="0">
                <a:solidFill>
                  <a:schemeClr val="tx1"/>
                </a:solidFill>
              </a:rPr>
              <a:t>, Andrew Roberts, Michael </a:t>
            </a:r>
            <a:r>
              <a:rPr lang="en-GB" sz="2100" dirty="0" err="1">
                <a:solidFill>
                  <a:schemeClr val="tx1"/>
                </a:solidFill>
              </a:rPr>
              <a:t>Volland</a:t>
            </a:r>
            <a:endParaRPr lang="en-GB" sz="2100" dirty="0">
              <a:solidFill>
                <a:schemeClr val="tx1"/>
              </a:solidFill>
            </a:endParaRPr>
          </a:p>
          <a:p>
            <a:r>
              <a:rPr lang="en-GB" sz="2100" dirty="0" err="1">
                <a:solidFill>
                  <a:schemeClr val="tx1"/>
                </a:solidFill>
              </a:rPr>
              <a:t>scm</a:t>
            </a:r>
            <a:r>
              <a:rPr lang="en-GB" sz="2100" dirty="0">
                <a:solidFill>
                  <a:schemeClr val="tx1"/>
                </a:solidFill>
              </a:rPr>
              <a:t> press 2012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65706">
            <a:off x="5416943" y="1441809"/>
            <a:ext cx="2927273" cy="450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49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4405" y="1197735"/>
            <a:ext cx="413411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If the church is to serve people as community in mission, it must connect with them. If it is to connect with them, it </a:t>
            </a:r>
            <a:r>
              <a:rPr lang="en-GB" sz="3200" dirty="0" err="1" smtClean="0"/>
              <a:t>ust</a:t>
            </a:r>
            <a:r>
              <a:rPr lang="en-GB" sz="3200" dirty="0" smtClean="0"/>
              <a:t> be contextual…</a:t>
            </a:r>
          </a:p>
          <a:p>
            <a:endParaRPr lang="en-GB" sz="3200" dirty="0"/>
          </a:p>
          <a:p>
            <a:r>
              <a:rPr lang="en-GB" sz="2400" dirty="0" smtClean="0"/>
              <a:t>Michael </a:t>
            </a:r>
            <a:r>
              <a:rPr lang="en-GB" sz="2400" dirty="0" err="1" smtClean="0"/>
              <a:t>Moynagh</a:t>
            </a:r>
            <a:r>
              <a:rPr lang="en-GB" sz="2400" dirty="0" smtClean="0"/>
              <a:t>, p166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75289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4561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1485" y="1649302"/>
            <a:ext cx="570856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Where next?</a:t>
            </a:r>
          </a:p>
          <a:p>
            <a:endParaRPr lang="en-GB" sz="3300" dirty="0"/>
          </a:p>
          <a:p>
            <a:r>
              <a:rPr lang="en-GB" sz="3300" dirty="0"/>
              <a:t>Time to dream dreams…</a:t>
            </a:r>
          </a:p>
        </p:txBody>
      </p:sp>
    </p:spTree>
    <p:extLst>
      <p:ext uri="{BB962C8B-B14F-4D97-AF65-F5344CB8AC3E}">
        <p14:creationId xmlns:p14="http://schemas.microsoft.com/office/powerpoint/2010/main" val="288737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98174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90780"/>
            <a:ext cx="5825202" cy="2004598"/>
          </a:xfrm>
        </p:spPr>
        <p:txBody>
          <a:bodyPr/>
          <a:lstStyle/>
          <a:p>
            <a:r>
              <a:rPr lang="en-GB" sz="4950" dirty="0"/>
              <a:t>Church Growth</a:t>
            </a:r>
            <a:br>
              <a:rPr lang="en-GB" sz="4950" dirty="0"/>
            </a:br>
            <a:r>
              <a:rPr lang="en-GB" sz="4950" dirty="0"/>
              <a:t>Session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500" dirty="0"/>
              <a:t>Taking risks</a:t>
            </a:r>
          </a:p>
        </p:txBody>
      </p:sp>
    </p:spTree>
    <p:extLst>
      <p:ext uri="{BB962C8B-B14F-4D97-AF65-F5344CB8AC3E}">
        <p14:creationId xmlns:p14="http://schemas.microsoft.com/office/powerpoint/2010/main" val="2536577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usicaltoronto.org/wp-content/uploads/2012/11/carto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00" y="268680"/>
            <a:ext cx="6742512" cy="601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53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4436" y="1871462"/>
            <a:ext cx="514833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dirty="0"/>
              <a:t>Perhaps the greatest risk facing the church is the unwillingness to take risks, to try something different, to change and adapt…</a:t>
            </a:r>
          </a:p>
          <a:p>
            <a:endParaRPr lang="en-GB" sz="2700" dirty="0"/>
          </a:p>
          <a:p>
            <a:r>
              <a:rPr lang="en-GB" sz="2700" dirty="0"/>
              <a:t>What happened to the last idea that you shared at church meeting or elders’ meeting?</a:t>
            </a:r>
          </a:p>
        </p:txBody>
      </p:sp>
    </p:spTree>
    <p:extLst>
      <p:ext uri="{BB962C8B-B14F-4D97-AF65-F5344CB8AC3E}">
        <p14:creationId xmlns:p14="http://schemas.microsoft.com/office/powerpoint/2010/main" val="185821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ssociationofgoverningboards.files.wordpress.com/2014/02/cartoon.jpg?w=4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23" y="566351"/>
            <a:ext cx="8347959" cy="630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21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2057" y="1192100"/>
            <a:ext cx="526102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One of our problems is that we expect everyone to go at the same speed as us, whether we’re driving along the motorway or in a process of changing and developing our mission.</a:t>
            </a:r>
          </a:p>
          <a:p>
            <a:endParaRPr lang="en-GB" sz="2400" dirty="0"/>
          </a:p>
          <a:p>
            <a:r>
              <a:rPr lang="en-GB" sz="2400" dirty="0"/>
              <a:t>Think of the tortoise…</a:t>
            </a:r>
          </a:p>
        </p:txBody>
      </p:sp>
    </p:spTree>
    <p:extLst>
      <p:ext uri="{BB962C8B-B14F-4D97-AF65-F5344CB8AC3E}">
        <p14:creationId xmlns:p14="http://schemas.microsoft.com/office/powerpoint/2010/main" val="120829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3.bp.blogspot.com/-M82JcIAkWYI/Tu6OydKURCI/AAAAAAAAAFU/v6n1JkMxWiE/s1600/cartoon_hare-and-turt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29" y="1027240"/>
            <a:ext cx="5736767" cy="448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34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1911" y="1198680"/>
            <a:ext cx="464479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The truth uncovered by survey after survey is that churches that do not change </a:t>
            </a:r>
            <a:r>
              <a:rPr lang="en-GB" sz="2700" dirty="0">
                <a:solidFill>
                  <a:srgbClr val="FF0000"/>
                </a:solidFill>
              </a:rPr>
              <a:t>decay</a:t>
            </a:r>
            <a:r>
              <a:rPr lang="en-GB" sz="3300" dirty="0"/>
              <a:t>, and churches that do change </a:t>
            </a:r>
            <a:r>
              <a:rPr lang="en-GB" sz="5400" dirty="0">
                <a:solidFill>
                  <a:schemeClr val="accent2"/>
                </a:solidFill>
              </a:rPr>
              <a:t>grow</a:t>
            </a:r>
            <a:r>
              <a:rPr lang="en-GB" sz="3300" dirty="0"/>
              <a:t>.</a:t>
            </a:r>
          </a:p>
          <a:p>
            <a:endParaRPr lang="en-GB" sz="3300" dirty="0"/>
          </a:p>
          <a:p>
            <a:r>
              <a:rPr lang="en-GB" dirty="0"/>
              <a:t>Bob Jackson, The Road to Growth, 2005</a:t>
            </a:r>
          </a:p>
        </p:txBody>
      </p:sp>
    </p:spTree>
    <p:extLst>
      <p:ext uri="{BB962C8B-B14F-4D97-AF65-F5344CB8AC3E}">
        <p14:creationId xmlns:p14="http://schemas.microsoft.com/office/powerpoint/2010/main" val="371659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791" y="1008577"/>
            <a:ext cx="8104031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Eight changes associated with church growth (not in order of importance):</a:t>
            </a:r>
          </a:p>
          <a:p>
            <a:endParaRPr lang="en-GB" sz="135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00" dirty="0"/>
              <a:t>Planting new congregations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00" dirty="0"/>
              <a:t>Worship less formal, more relaxed, better music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00" dirty="0"/>
              <a:t>Improved provision for children and young people (family services, better groups…)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00" dirty="0"/>
              <a:t>Improved welcome and integration – front door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00" dirty="0"/>
              <a:t>Better small groups and pastoral care – back door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00" dirty="0"/>
              <a:t>Regular use of evangelism courses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00" dirty="0"/>
              <a:t>More lay involvement in leadership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00" dirty="0"/>
              <a:t>Improved buildings and facilities</a:t>
            </a:r>
          </a:p>
        </p:txBody>
      </p:sp>
    </p:spTree>
    <p:extLst>
      <p:ext uri="{BB962C8B-B14F-4D97-AF65-F5344CB8AC3E}">
        <p14:creationId xmlns:p14="http://schemas.microsoft.com/office/powerpoint/2010/main" val="248706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241</TotalTime>
  <Words>500</Words>
  <Application>Microsoft Office PowerPoint</Application>
  <PresentationFormat>On-screen Show (4:3)</PresentationFormat>
  <Paragraphs>62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Trebuchet MS</vt:lpstr>
      <vt:lpstr>Wingdings</vt:lpstr>
      <vt:lpstr>Wingdings 3</vt:lpstr>
      <vt:lpstr>Facet</vt:lpstr>
      <vt:lpstr>Session 4</vt:lpstr>
      <vt:lpstr>Book of the 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importance of context</vt:lpstr>
      <vt:lpstr>Paul addresses a different context</vt:lpstr>
      <vt:lpstr>Paul addresses a different context</vt:lpstr>
      <vt:lpstr>Paul addresses a different context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Church Growth Session 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4</dc:title>
  <dc:creator>Robert Weston</dc:creator>
  <cp:lastModifiedBy>Robert Weston</cp:lastModifiedBy>
  <cp:revision>15</cp:revision>
  <cp:lastPrinted>2014-07-25T18:16:36Z</cp:lastPrinted>
  <dcterms:created xsi:type="dcterms:W3CDTF">2014-07-21T13:03:25Z</dcterms:created>
  <dcterms:modified xsi:type="dcterms:W3CDTF">2014-08-20T09:28:18Z</dcterms:modified>
</cp:coreProperties>
</file>